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62" r:id="rId3"/>
    <p:sldId id="261" r:id="rId4"/>
    <p:sldId id="263" r:id="rId5"/>
    <p:sldId id="260" r:id="rId6"/>
    <p:sldId id="264" r:id="rId7"/>
    <p:sldId id="258" r:id="rId8"/>
    <p:sldId id="257" r:id="rId9"/>
    <p:sldId id="259" r:id="rId10"/>
    <p:sldId id="271" r:id="rId11"/>
    <p:sldId id="270" r:id="rId12"/>
    <p:sldId id="265" r:id="rId13"/>
    <p:sldId id="267" r:id="rId14"/>
    <p:sldId id="272" r:id="rId15"/>
    <p:sldId id="266" r:id="rId16"/>
    <p:sldId id="268" r:id="rId17"/>
    <p:sldId id="269" r:id="rId18"/>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ssandro Lutri" initials="AL" lastIdx="1" clrIdx="0">
    <p:extLst>
      <p:ext uri="{19B8F6BF-5375-455C-9EA6-DF929625EA0E}">
        <p15:presenceInfo xmlns:p15="http://schemas.microsoft.com/office/powerpoint/2012/main" userId="dcc370df47ed661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6006"/>
  </p:normalViewPr>
  <p:slideViewPr>
    <p:cSldViewPr snapToGrid="0" snapToObjects="1">
      <p:cViewPr varScale="1">
        <p:scale>
          <a:sx n="112" d="100"/>
          <a:sy n="112" d="100"/>
        </p:scale>
        <p:origin x="576" y="192"/>
      </p:cViewPr>
      <p:guideLst/>
    </p:cSldViewPr>
  </p:slideViewPr>
  <p:notesTextViewPr>
    <p:cViewPr>
      <p:scale>
        <a:sx n="1" d="1"/>
        <a:sy n="1" d="1"/>
      </p:scale>
      <p:origin x="0" y="0"/>
    </p:cViewPr>
  </p:notesTextViewPr>
  <p:notesViewPr>
    <p:cSldViewPr snapToGrid="0" snapToObjects="1">
      <p:cViewPr varScale="1">
        <p:scale>
          <a:sx n="89" d="100"/>
          <a:sy n="89" d="100"/>
        </p:scale>
        <p:origin x="3840"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40BFEA-AFBD-FD46-9F45-941F1FEBCC2B}" type="datetimeFigureOut">
              <a:rPr lang="it-IT" smtClean="0"/>
              <a:t>05/06/23</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6994EB-DDE7-EF42-9A1D-462F589E78ED}" type="slidenum">
              <a:rPr lang="it-IT" smtClean="0"/>
              <a:t>‹N›</a:t>
            </a:fld>
            <a:endParaRPr lang="it-IT"/>
          </a:p>
        </p:txBody>
      </p:sp>
    </p:spTree>
    <p:extLst>
      <p:ext uri="{BB962C8B-B14F-4D97-AF65-F5344CB8AC3E}">
        <p14:creationId xmlns:p14="http://schemas.microsoft.com/office/powerpoint/2010/main" val="25767458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Alla fine degli anni Cinquanta, a seguito della scoperta da parte delle prospezioni dell’Eni della presenza del petrolio e del gas nel sottosuolo della terraferma e in mare nel territorio di Gela, il mondo della politica (locale, regionale e nazionale) ritiene che questa presenza rappresentasse un’opportunità per lo sviluppo economico e sociale della realtà territoriale gelese, caratterizzata per lo più dalla presenza dell’economia agricola e da una vita sociale abbastanza arretrata. Il mondo della politica scelse così di orientare il futuro di Gela verso l’estrazione e la raffinazione del greggio, rompendo i tradizionali legami economici e ecologici che il mondo sociale gelese per il tramite dell’agricoltura di tipo estensivo.  Viene così avanzata la richiesta a Enrico Mattei di lavorare in loco il greggio estratto, mediante la costruzione di impianti e tecnologie in grado di estrarre e raffinare entrambe le risorse fossili. L’Eni si impegna verso la realizzazione di questo obbiettivo politico-economico, dietro solide garanzie di vantaggi economici (la disponibilità di tanta manodopera) e fiscali (agevolazioni date dalla Regione Sicilia).  </a:t>
            </a:r>
          </a:p>
          <a:p>
            <a:r>
              <a:rPr lang="it-IT" dirty="0"/>
              <a:t>L’inaugurazione dell’area industriale in cui andranno a insediarsi le due società del gruppo Eni (</a:t>
            </a:r>
            <a:r>
              <a:rPr lang="it-IT" dirty="0" err="1"/>
              <a:t>Enimed</a:t>
            </a:r>
            <a:r>
              <a:rPr lang="it-IT" dirty="0"/>
              <a:t> da cui dipendono gli impianti per l’estrazione nella terraferma e in mare, e Raffineria di Gela per la lavorazione del greggio) avverrà nel 1962. Questa presenza industriale sarà causa oltre che di una immediata crescita demografica del territorio urbano per via della notevole immigrazione di lavoratori (operai e tecnici) provenienti da altri territori siciliani, meridionali e non, anche di un disordine e degrado urbanistico per via dell’assenza di adeguate politiche, che </a:t>
            </a:r>
            <a:r>
              <a:rPr lang="it-IT" dirty="0" err="1"/>
              <a:t>lascieranno</a:t>
            </a:r>
            <a:r>
              <a:rPr lang="it-IT" dirty="0"/>
              <a:t> alla singola iniziativa illegale il soddisfare le esigenze </a:t>
            </a:r>
            <a:r>
              <a:rPr lang="it-IT" dirty="0" err="1"/>
              <a:t>abiative</a:t>
            </a:r>
            <a:r>
              <a:rPr lang="it-IT" dirty="0"/>
              <a:t> della popolazione (grande abusivismo edilizio). </a:t>
            </a:r>
          </a:p>
          <a:p>
            <a:r>
              <a:rPr lang="it-IT" dirty="0"/>
              <a:t>Sebbene la stagione industrialista A Gela durerà sino alla metà degli anni Novanta, quando si faranno sentire localmente gli effetti della crisi internazionale del prezzo del petrolio che porteranno a fare emergere le «rovine del capitalismo», in termini ambientali (degrado ambientale), biologici (rischi per la salute della popolazione) e sociali (notevole perdita di posti di lavoro), i mondi della politica, de lavoro e sociali svilupperanno dei forti e duraturi legami economici e politici di dipendenza con il nuovo mondo industriale, considerandolo come un rilevante bacino per produrre posti di lavoro. Si consideri che tra gli anni Sessanta e Novanta, sebbene solo un terzo del totale dei lavoratori del settore diretto dell’Eni (circa 4000) saranno di di origine gelese, i lavoratori dell’indotto impiegati nelle imprese metalmeccaniche e delle costruzioni saranno circa 4000.      </a:t>
            </a:r>
          </a:p>
          <a:p>
            <a:r>
              <a:rPr lang="it-IT" dirty="0"/>
              <a:t>I legami economici e politici con il mondo industriale dell’Eni si manterranno ben solidi sino a quando la crisi internazionale del prezzo del petrolio non determinerà una drastica riduzione delle attività locali di estrazione e di raffinazione del petrolio importato via mare. </a:t>
            </a:r>
          </a:p>
          <a:p>
            <a:r>
              <a:rPr lang="it-IT" dirty="0"/>
              <a:t>Nonostante il significativo declino del mondo industriale, con la contingente emersione delle rovine del capitalismo industriale (alto degrado ambientale, drastica riduzione dei posti di lavoro, aumento dei rischi della salute della popolazione), che ha portato nel 2010 alla paventata chiusura degli impianti di raffinazione dell’Eni, rilanciato parzialmente sia con la scelta della riconversione green di parte degli impianti, con la costruzione di una Green </a:t>
            </a:r>
            <a:r>
              <a:rPr lang="it-IT" dirty="0" err="1"/>
              <a:t>Refinery</a:t>
            </a:r>
            <a:r>
              <a:rPr lang="it-IT" dirty="0"/>
              <a:t> con cui produrre biodiesel dalla lavorazione degli scarti di olio di palma, sia con la recente estensione delle infrastrutture estrattive di gas in mare, paradossalmente l’atteggiamento del mondo della politica locale continua vistosamente a essere quello di manifestare (con qualche eccezione) il proprio ringraziamento verso l’Eni «per ciò che ha fatto per la città di Gela». </a:t>
            </a:r>
          </a:p>
          <a:p>
            <a:r>
              <a:rPr lang="it-IT" dirty="0"/>
              <a:t>              </a:t>
            </a:r>
          </a:p>
        </p:txBody>
      </p:sp>
      <p:sp>
        <p:nvSpPr>
          <p:cNvPr id="4" name="Segnaposto numero diapositiva 3"/>
          <p:cNvSpPr>
            <a:spLocks noGrp="1"/>
          </p:cNvSpPr>
          <p:nvPr>
            <p:ph type="sldNum" sz="quarter" idx="5"/>
          </p:nvPr>
        </p:nvSpPr>
        <p:spPr/>
        <p:txBody>
          <a:bodyPr/>
          <a:lstStyle/>
          <a:p>
            <a:fld id="{F384465B-7118-E545-85BB-46959BF62AAB}" type="slidenum">
              <a:rPr lang="it-IT" smtClean="0"/>
              <a:t>5</a:t>
            </a:fld>
            <a:endParaRPr lang="it-IT"/>
          </a:p>
        </p:txBody>
      </p:sp>
    </p:spTree>
    <p:extLst>
      <p:ext uri="{BB962C8B-B14F-4D97-AF65-F5344CB8AC3E}">
        <p14:creationId xmlns:p14="http://schemas.microsoft.com/office/powerpoint/2010/main" val="2022703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dirty="0"/>
              <a:t>Lo storico lago costiero del Biviere di Gela, che dal punto di vista produttivo era un luogo dedito alla caccia e pesca, nel 1987 ha ricevuto il riconoscimento della Convenzione Ramsar del 1971, ed è stata inserita nella lista italiana delle aree umide di importanza internazionale riconosciute anche dal Ministero dell’ambiente. Sulla base di questo importante riconoscimento naturalistico, alla fine degli anni Novanta la Regione Sicilia ha istituito la Riserva naturale orientata del «Biviere di Gela», il cui ente gestore è la Lipu di Gela. Per via della sua posizione geografica e delle condizioni climatiche che la caratterizzano, è una rilevante area per la sosta durante le migrazioni e lo svernamento di numerosi uccelli acquatici che ogni anno migrano dall’Africa verso il nord Europa.    </a:t>
            </a:r>
          </a:p>
          <a:p>
            <a:endParaRPr lang="it-IT" dirty="0"/>
          </a:p>
          <a:p>
            <a:r>
              <a:rPr lang="it-IT" dirty="0"/>
              <a:t>Nell’articolo «The </a:t>
            </a:r>
            <a:r>
              <a:rPr lang="it-IT" dirty="0" err="1"/>
              <a:t>temporality</a:t>
            </a:r>
            <a:r>
              <a:rPr lang="it-IT" dirty="0"/>
              <a:t> of </a:t>
            </a:r>
            <a:r>
              <a:rPr lang="it-IT" dirty="0" err="1"/>
              <a:t>landscape</a:t>
            </a:r>
            <a:r>
              <a:rPr lang="it-IT" dirty="0"/>
              <a:t>» (1993) Tim </a:t>
            </a:r>
            <a:r>
              <a:rPr lang="it-IT" dirty="0" err="1"/>
              <a:t>Ingold</a:t>
            </a:r>
            <a:r>
              <a:rPr lang="it-IT" dirty="0"/>
              <a:t> afferma due prospettive analitiche tra loro strettamente interconnesse riguardo i costituenti di base della vita sociale, lo spazio e il tempo: </a:t>
            </a:r>
          </a:p>
          <a:p>
            <a:pPr marL="228600" indent="-228600">
              <a:buAutoNum type="arabicParenR"/>
            </a:pPr>
            <a:r>
              <a:rPr lang="it-IT" dirty="0"/>
              <a:t>Il vivere umano è un processo che coinvolge il passaggio del tempo; 2) il processo del vivere umano prende vita dando forma al paesaggio in cui gli esseri umani (le persone) e gli esseri non-umani (piante, animali, fiumi, laghi, montagne, mari, etc.) abitano. Per </a:t>
            </a:r>
            <a:r>
              <a:rPr lang="it-IT" dirty="0" err="1"/>
              <a:t>Ingold</a:t>
            </a:r>
            <a:r>
              <a:rPr lang="it-IT" dirty="0"/>
              <a:t> dunque, la vita degli esseri umani e dei non-umani costituisce una totalità che non può essere indagata </a:t>
            </a:r>
            <a:r>
              <a:rPr lang="it-IT" dirty="0" err="1"/>
              <a:t>separatmente</a:t>
            </a:r>
            <a:r>
              <a:rPr lang="it-IT" dirty="0"/>
              <a:t>. Lui riunisce queste due prospettive nella nozione di «</a:t>
            </a:r>
            <a:r>
              <a:rPr lang="it-IT" dirty="0" err="1"/>
              <a:t>taskscape</a:t>
            </a:r>
            <a:r>
              <a:rPr lang="it-IT" dirty="0"/>
              <a:t>»,  per cui un ambiente non è né naturale né culturale, ed emerge per il tramite della vita dei suoi abitanti</a:t>
            </a:r>
            <a:r>
              <a:rPr lang="it-IT"/>
              <a:t>,  </a:t>
            </a:r>
          </a:p>
        </p:txBody>
      </p:sp>
      <p:sp>
        <p:nvSpPr>
          <p:cNvPr id="4" name="Segnaposto numero diapositiva 3"/>
          <p:cNvSpPr>
            <a:spLocks noGrp="1"/>
          </p:cNvSpPr>
          <p:nvPr>
            <p:ph type="sldNum" sz="quarter" idx="5"/>
          </p:nvPr>
        </p:nvSpPr>
        <p:spPr/>
        <p:txBody>
          <a:bodyPr/>
          <a:lstStyle/>
          <a:p>
            <a:fld id="{F384465B-7118-E545-85BB-46959BF62AAB}" type="slidenum">
              <a:rPr lang="it-IT" smtClean="0"/>
              <a:t>7</a:t>
            </a:fld>
            <a:endParaRPr lang="it-IT"/>
          </a:p>
        </p:txBody>
      </p:sp>
    </p:spTree>
    <p:extLst>
      <p:ext uri="{BB962C8B-B14F-4D97-AF65-F5344CB8AC3E}">
        <p14:creationId xmlns:p14="http://schemas.microsoft.com/office/powerpoint/2010/main" val="708332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Alla presenza industriale petrolchimica negli anni Settanta si va ad aggiungere quella in campo agricolo con la massiccia presenza delle «fabbriche di plastica», ovvero delle coltivazioni agricole al chiuso (la </a:t>
            </a:r>
            <a:r>
              <a:rPr lang="it-IT" dirty="0" err="1"/>
              <a:t>serricoltura</a:t>
            </a:r>
            <a:r>
              <a:rPr lang="it-IT" dirty="0"/>
              <a:t> degli ortaggi e dei fiori), che con il massiccio uso di fertilizzanti e anticrittogamici saranno causa di un ulteriore degrado ambientale. </a:t>
            </a:r>
          </a:p>
        </p:txBody>
      </p:sp>
      <p:sp>
        <p:nvSpPr>
          <p:cNvPr id="4" name="Segnaposto numero diapositiva 3"/>
          <p:cNvSpPr>
            <a:spLocks noGrp="1"/>
          </p:cNvSpPr>
          <p:nvPr>
            <p:ph type="sldNum" sz="quarter" idx="5"/>
          </p:nvPr>
        </p:nvSpPr>
        <p:spPr/>
        <p:txBody>
          <a:bodyPr/>
          <a:lstStyle/>
          <a:p>
            <a:fld id="{F384465B-7118-E545-85BB-46959BF62AAB}" type="slidenum">
              <a:rPr lang="it-IT" smtClean="0"/>
              <a:t>8</a:t>
            </a:fld>
            <a:endParaRPr lang="it-IT"/>
          </a:p>
        </p:txBody>
      </p:sp>
    </p:spTree>
    <p:extLst>
      <p:ext uri="{BB962C8B-B14F-4D97-AF65-F5344CB8AC3E}">
        <p14:creationId xmlns:p14="http://schemas.microsoft.com/office/powerpoint/2010/main" val="1441448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a:t>
            </a:r>
            <a:r>
              <a:rPr lang="it-IT" dirty="0" err="1"/>
              <a:t>Geloi</a:t>
            </a:r>
            <a:r>
              <a:rPr lang="it-IT" dirty="0"/>
              <a:t> </a:t>
            </a:r>
            <a:r>
              <a:rPr lang="it-IT" dirty="0" err="1"/>
              <a:t>wetland</a:t>
            </a:r>
            <a:r>
              <a:rPr lang="it-IT" dirty="0"/>
              <a:t>» è un progetto di rigenerazione ecologica ed economica avviato nella Piana di Gela nel 2017, tramite il sostegno economico di una Fondazione naturalistica tedesca «</a:t>
            </a:r>
            <a:r>
              <a:rPr lang="it-IT" b="0" i="0" u="none" strike="noStrike" dirty="0" err="1">
                <a:solidFill>
                  <a:srgbClr val="444444"/>
                </a:solidFill>
                <a:effectLst/>
                <a:latin typeface="Merriweather" panose="020F0502020204030204" pitchFamily="34" charset="0"/>
              </a:rPr>
              <a:t>Stiftung</a:t>
            </a:r>
            <a:r>
              <a:rPr lang="it-IT" b="0" i="0" u="none" strike="noStrike" dirty="0">
                <a:solidFill>
                  <a:srgbClr val="444444"/>
                </a:solidFill>
                <a:effectLst/>
                <a:latin typeface="Merriweather" panose="020F0502020204030204" pitchFamily="34" charset="0"/>
              </a:rPr>
              <a:t> Pro </a:t>
            </a:r>
            <a:r>
              <a:rPr lang="it-IT" b="0" i="0" u="none" strike="noStrike" dirty="0" err="1">
                <a:solidFill>
                  <a:srgbClr val="444444"/>
                </a:solidFill>
                <a:effectLst/>
                <a:latin typeface="Merriweather" panose="020F0502020204030204" pitchFamily="34" charset="0"/>
              </a:rPr>
              <a:t>Artenvielfalt</a:t>
            </a:r>
            <a:r>
              <a:rPr lang="it-IT" b="0" i="0" u="none" strike="noStrike" dirty="0">
                <a:solidFill>
                  <a:srgbClr val="444444"/>
                </a:solidFill>
                <a:effectLst/>
                <a:latin typeface="Merriweather" panose="020F0502020204030204" pitchFamily="34" charset="0"/>
              </a:rPr>
              <a:t>». </a:t>
            </a:r>
            <a:endParaRPr lang="it-IT" dirty="0"/>
          </a:p>
        </p:txBody>
      </p:sp>
      <p:sp>
        <p:nvSpPr>
          <p:cNvPr id="4" name="Segnaposto numero diapositiva 3"/>
          <p:cNvSpPr>
            <a:spLocks noGrp="1"/>
          </p:cNvSpPr>
          <p:nvPr>
            <p:ph type="sldNum" sz="quarter" idx="5"/>
          </p:nvPr>
        </p:nvSpPr>
        <p:spPr/>
        <p:txBody>
          <a:bodyPr/>
          <a:lstStyle/>
          <a:p>
            <a:fld id="{F384465B-7118-E545-85BB-46959BF62AAB}" type="slidenum">
              <a:rPr lang="it-IT" smtClean="0"/>
              <a:t>9</a:t>
            </a:fld>
            <a:endParaRPr lang="it-IT"/>
          </a:p>
        </p:txBody>
      </p:sp>
    </p:spTree>
    <p:extLst>
      <p:ext uri="{BB962C8B-B14F-4D97-AF65-F5344CB8AC3E}">
        <p14:creationId xmlns:p14="http://schemas.microsoft.com/office/powerpoint/2010/main" val="2979573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b="0" i="0" u="none" strike="noStrike" dirty="0">
                <a:solidFill>
                  <a:srgbClr val="444444"/>
                </a:solidFill>
                <a:effectLst/>
                <a:latin typeface="Merriweather" panose="020F0502020204030204" pitchFamily="34" charset="0"/>
              </a:rPr>
              <a:t>Adottando la prospettiva dell’</a:t>
            </a:r>
            <a:r>
              <a:rPr lang="it-IT" b="0" i="1" u="none" strike="noStrike" dirty="0">
                <a:solidFill>
                  <a:srgbClr val="444444"/>
                </a:solidFill>
                <a:effectLst/>
                <a:latin typeface="Merriweather" panose="020F0502020204030204" pitchFamily="34" charset="0"/>
              </a:rPr>
              <a:t>abitare</a:t>
            </a:r>
            <a:r>
              <a:rPr lang="it-IT" b="0" i="0" u="none" strike="noStrike" dirty="0">
                <a:solidFill>
                  <a:srgbClr val="444444"/>
                </a:solidFill>
                <a:effectLst/>
                <a:latin typeface="Merriweather" panose="020F0502020204030204" pitchFamily="34" charset="0"/>
              </a:rPr>
              <a:t> di Tim </a:t>
            </a:r>
            <a:r>
              <a:rPr lang="it-IT" b="0" i="0" u="none" strike="noStrike" dirty="0" err="1">
                <a:solidFill>
                  <a:srgbClr val="444444"/>
                </a:solidFill>
                <a:effectLst/>
                <a:latin typeface="Merriweather" panose="020F0502020204030204" pitchFamily="34" charset="0"/>
              </a:rPr>
              <a:t>Ingold</a:t>
            </a:r>
            <a:r>
              <a:rPr lang="it-IT" b="0" i="0" u="none" strike="noStrike" dirty="0">
                <a:solidFill>
                  <a:srgbClr val="444444"/>
                </a:solidFill>
                <a:effectLst/>
                <a:latin typeface="Merriweather" panose="020F0502020204030204" pitchFamily="34" charset="0"/>
              </a:rPr>
              <a:t> (il «</a:t>
            </a:r>
            <a:r>
              <a:rPr lang="it-IT" b="0" i="0" u="none" strike="noStrike" dirty="0" err="1">
                <a:solidFill>
                  <a:srgbClr val="444444"/>
                </a:solidFill>
                <a:effectLst/>
                <a:latin typeface="Merriweather" panose="020F0502020204030204" pitchFamily="34" charset="0"/>
              </a:rPr>
              <a:t>dwelling</a:t>
            </a:r>
            <a:r>
              <a:rPr lang="it-IT" b="0" i="0" u="none" strike="noStrike" dirty="0">
                <a:solidFill>
                  <a:srgbClr val="444444"/>
                </a:solidFill>
                <a:effectLst/>
                <a:latin typeface="Merriweather" panose="020F0502020204030204" pitchFamily="34" charset="0"/>
              </a:rPr>
              <a:t>»), secondo cui gli «spazi dell’abitare non sono già dati, ma nella disposizione al costruire sono creati nel </a:t>
            </a:r>
            <a:r>
              <a:rPr lang="it-IT" b="0" i="1" u="none" strike="noStrike" dirty="0">
                <a:solidFill>
                  <a:srgbClr val="444444"/>
                </a:solidFill>
                <a:effectLst/>
                <a:latin typeface="Merriweather" panose="020F0502020204030204" pitchFamily="34" charset="0"/>
              </a:rPr>
              <a:t>movimento</a:t>
            </a:r>
            <a:r>
              <a:rPr lang="it-IT" b="0" i="0" u="none" strike="noStrike" dirty="0">
                <a:solidFill>
                  <a:srgbClr val="444444"/>
                </a:solidFill>
                <a:effectLst/>
                <a:latin typeface="Merriweather" panose="020F0502020204030204" pitchFamily="34" charset="0"/>
              </a:rPr>
              <a:t>, ovvero </a:t>
            </a:r>
            <a:r>
              <a:rPr lang="it-IT" b="0" i="1" u="none" strike="noStrike" dirty="0" err="1">
                <a:solidFill>
                  <a:srgbClr val="444444"/>
                </a:solidFill>
                <a:effectLst/>
                <a:latin typeface="Merriweather" panose="020F0502020204030204" pitchFamily="34" charset="0"/>
              </a:rPr>
              <a:t>performati</a:t>
            </a:r>
            <a:r>
              <a:rPr lang="it-IT" b="0" i="0" u="none" strike="noStrike" dirty="0">
                <a:solidFill>
                  <a:srgbClr val="444444"/>
                </a:solidFill>
                <a:effectLst/>
                <a:latin typeface="Merriweather" panose="020F0502020204030204" pitchFamily="34" charset="0"/>
              </a:rPr>
              <a:t>», e spostando il focus dalla dimensione rappresentativa a quella delle pratiche, intendo applicarla al caso delle aree di conservazione. In particolar modo intendo mostrare quanto le aree di conservazione non sono solo un modo di </a:t>
            </a:r>
            <a:r>
              <a:rPr lang="it-IT" b="0" i="1" u="none" strike="noStrike" dirty="0">
                <a:solidFill>
                  <a:srgbClr val="444444"/>
                </a:solidFill>
                <a:effectLst/>
                <a:latin typeface="Merriweather" panose="020F0502020204030204" pitchFamily="34" charset="0"/>
              </a:rPr>
              <a:t>osservare</a:t>
            </a:r>
            <a:r>
              <a:rPr lang="it-IT" b="0" i="0" u="none" strike="noStrike" dirty="0">
                <a:solidFill>
                  <a:srgbClr val="444444"/>
                </a:solidFill>
                <a:effectLst/>
                <a:latin typeface="Merriweather" panose="020F0502020204030204" pitchFamily="34" charset="0"/>
              </a:rPr>
              <a:t> e </a:t>
            </a:r>
            <a:r>
              <a:rPr lang="it-IT" b="0" i="1" u="none" strike="noStrike" dirty="0">
                <a:solidFill>
                  <a:srgbClr val="444444"/>
                </a:solidFill>
                <a:effectLst/>
                <a:latin typeface="Merriweather" panose="020F0502020204030204" pitchFamily="34" charset="0"/>
              </a:rPr>
              <a:t>pensare il mondo</a:t>
            </a:r>
            <a:r>
              <a:rPr lang="it-IT" b="0" i="0" u="none" strike="noStrike" dirty="0">
                <a:solidFill>
                  <a:srgbClr val="444444"/>
                </a:solidFill>
                <a:effectLst/>
                <a:latin typeface="Merriweather" panose="020F0502020204030204" pitchFamily="34" charset="0"/>
              </a:rPr>
              <a:t>, ma sono un modo di </a:t>
            </a:r>
            <a:r>
              <a:rPr lang="it-IT" b="0" i="1" u="none" strike="noStrike" dirty="0">
                <a:solidFill>
                  <a:srgbClr val="444444"/>
                </a:solidFill>
                <a:effectLst/>
                <a:latin typeface="Merriweather" panose="020F0502020204030204" pitchFamily="34" charset="0"/>
              </a:rPr>
              <a:t>agire nel mondo</a:t>
            </a:r>
            <a:r>
              <a:rPr lang="it-IT" b="0" i="0" u="none" strike="noStrike" dirty="0">
                <a:solidFill>
                  <a:srgbClr val="444444"/>
                </a:solidFill>
                <a:effectLst/>
                <a:latin typeface="Merriweather" panose="020F0502020204030204" pitchFamily="34" charset="0"/>
              </a:rPr>
              <a:t>. Esse sono in altri termini, insiemi di attività che danno </a:t>
            </a:r>
            <a:r>
              <a:rPr lang="it-IT" b="0" i="1" u="none" strike="noStrike" dirty="0">
                <a:solidFill>
                  <a:srgbClr val="444444"/>
                </a:solidFill>
                <a:effectLst/>
                <a:latin typeface="Merriweather" panose="020F0502020204030204" pitchFamily="34" charset="0"/>
              </a:rPr>
              <a:t>forma</a:t>
            </a:r>
            <a:r>
              <a:rPr lang="it-IT" b="0" i="0" u="none" strike="noStrike" dirty="0">
                <a:solidFill>
                  <a:srgbClr val="444444"/>
                </a:solidFill>
                <a:effectLst/>
                <a:latin typeface="Merriweather" panose="020F0502020204030204" pitchFamily="34" charset="0"/>
              </a:rPr>
              <a:t> e </a:t>
            </a:r>
            <a:r>
              <a:rPr lang="it-IT" b="0" i="1" u="none" strike="noStrike" dirty="0">
                <a:solidFill>
                  <a:srgbClr val="444444"/>
                </a:solidFill>
                <a:effectLst/>
                <a:latin typeface="Merriweather" panose="020F0502020204030204" pitchFamily="34" charset="0"/>
              </a:rPr>
              <a:t>significato</a:t>
            </a:r>
            <a:r>
              <a:rPr lang="it-IT" b="0" i="0" u="none" strike="noStrike" dirty="0">
                <a:solidFill>
                  <a:srgbClr val="444444"/>
                </a:solidFill>
                <a:effectLst/>
                <a:latin typeface="Merriweather" panose="020F0502020204030204" pitchFamily="34" charset="0"/>
              </a:rPr>
              <a:t> alla natura. </a:t>
            </a:r>
          </a:p>
          <a:p>
            <a:r>
              <a:rPr lang="it-IT" b="0" i="0" u="none" strike="noStrike" dirty="0">
                <a:solidFill>
                  <a:srgbClr val="444444"/>
                </a:solidFill>
                <a:effectLst/>
                <a:latin typeface="Merriweather" panose="020F0502020204030204" pitchFamily="34" charset="0"/>
              </a:rPr>
              <a:t>Prendendo in considerazione il progetto naturalistico denominato «</a:t>
            </a:r>
            <a:r>
              <a:rPr lang="it-IT" b="0" i="0" u="none" strike="noStrike" dirty="0" err="1">
                <a:solidFill>
                  <a:srgbClr val="444444"/>
                </a:solidFill>
                <a:effectLst/>
                <a:latin typeface="Merriweather" panose="020F0502020204030204" pitchFamily="34" charset="0"/>
              </a:rPr>
              <a:t>Geloi</a:t>
            </a:r>
            <a:r>
              <a:rPr lang="it-IT" b="0" i="0" u="none" strike="noStrike" dirty="0">
                <a:solidFill>
                  <a:srgbClr val="444444"/>
                </a:solidFill>
                <a:effectLst/>
                <a:latin typeface="Merriweather" panose="020F0502020204030204" pitchFamily="34" charset="0"/>
              </a:rPr>
              <a:t> </a:t>
            </a:r>
            <a:r>
              <a:rPr lang="it-IT" b="0" i="0" u="none" strike="noStrike" dirty="0" err="1">
                <a:solidFill>
                  <a:srgbClr val="444444"/>
                </a:solidFill>
                <a:effectLst/>
                <a:latin typeface="Merriweather" panose="020F0502020204030204" pitchFamily="34" charset="0"/>
              </a:rPr>
              <a:t>wetland</a:t>
            </a:r>
            <a:r>
              <a:rPr lang="it-IT" b="0" i="0" u="none" strike="noStrike" dirty="0">
                <a:solidFill>
                  <a:srgbClr val="444444"/>
                </a:solidFill>
                <a:effectLst/>
                <a:latin typeface="Merriweather" panose="020F0502020204030204" pitchFamily="34" charset="0"/>
              </a:rPr>
              <a:t>» nel territorio della Piana di Gela, in quanto area di conservazione e sviluppo della biodiversità vegetale e animale, vorrei mostrare quanto stia sempre più emergendo un nuovo «</a:t>
            </a:r>
            <a:r>
              <a:rPr lang="it-IT" b="0" i="1" u="none" strike="noStrike" dirty="0" err="1">
                <a:solidFill>
                  <a:srgbClr val="444444"/>
                </a:solidFill>
                <a:effectLst/>
                <a:latin typeface="Merriweather" panose="020F0502020204030204" pitchFamily="34" charset="0"/>
              </a:rPr>
              <a:t>taskscape</a:t>
            </a:r>
            <a:r>
              <a:rPr lang="it-IT" b="0" i="0" u="none" strike="noStrike" dirty="0">
                <a:solidFill>
                  <a:srgbClr val="444444"/>
                </a:solidFill>
                <a:effectLst/>
                <a:latin typeface="Merriweather" panose="020F0502020204030204" pitchFamily="34" charset="0"/>
              </a:rPr>
              <a:t>», una nozione che è una combinazione di paesaggio, connotato politicamente, e ambiente, connotato ecologicamente e fenomenologicamente, che dal punto di vista performativo consiste in una particolare «costellazione di varie attività», vedi la tutela della biodiversità (vegetale e animale) e una nuova produttività </a:t>
            </a:r>
            <a:r>
              <a:rPr lang="it-IT" b="0" i="0" u="none" strike="noStrike" dirty="0" err="1">
                <a:solidFill>
                  <a:srgbClr val="444444"/>
                </a:solidFill>
                <a:effectLst/>
                <a:latin typeface="Merriweather" panose="020F0502020204030204" pitchFamily="34" charset="0"/>
              </a:rPr>
              <a:t>agroecologica</a:t>
            </a:r>
            <a:r>
              <a:rPr lang="it-IT" b="0" i="0" u="none" strike="noStrike" dirty="0">
                <a:solidFill>
                  <a:srgbClr val="444444"/>
                </a:solidFill>
                <a:effectLst/>
                <a:latin typeface="Merriweather" panose="020F0502020204030204" pitchFamily="34" charset="0"/>
              </a:rPr>
              <a:t>, come nel caso dell’esperienza del recente campeggio di </a:t>
            </a:r>
            <a:r>
              <a:rPr lang="it-IT" b="0" i="0" u="none" strike="noStrike" dirty="0" err="1">
                <a:solidFill>
                  <a:srgbClr val="444444"/>
                </a:solidFill>
                <a:effectLst/>
                <a:latin typeface="Merriweather" panose="020F0502020204030204" pitchFamily="34" charset="0"/>
              </a:rPr>
              <a:t>riforest</a:t>
            </a:r>
            <a:r>
              <a:rPr lang="it-IT" b="0" i="0" u="none" strike="noStrike" dirty="0">
                <a:solidFill>
                  <a:srgbClr val="444444"/>
                </a:solidFill>
                <a:effectLst/>
                <a:latin typeface="Merriweather" panose="020F0502020204030204" pitchFamily="34" charset="0"/>
              </a:rPr>
              <a:t>-azione che è stata realizzata nell’area di conservazione, in cui la realizzazione della più grande «</a:t>
            </a:r>
            <a:r>
              <a:rPr lang="it-IT" b="0" i="0" u="none" strike="noStrike" dirty="0" err="1">
                <a:solidFill>
                  <a:srgbClr val="444444"/>
                </a:solidFill>
                <a:effectLst/>
                <a:latin typeface="Merriweather" panose="020F0502020204030204" pitchFamily="34" charset="0"/>
              </a:rPr>
              <a:t>food</a:t>
            </a:r>
            <a:r>
              <a:rPr lang="it-IT" b="0" i="0" u="none" strike="noStrike" dirty="0">
                <a:solidFill>
                  <a:srgbClr val="444444"/>
                </a:solidFill>
                <a:effectLst/>
                <a:latin typeface="Merriweather" panose="020F0502020204030204" pitchFamily="34" charset="0"/>
              </a:rPr>
              <a:t> </a:t>
            </a:r>
            <a:r>
              <a:rPr lang="it-IT" b="0" i="0" u="none" strike="noStrike" dirty="0" err="1">
                <a:solidFill>
                  <a:srgbClr val="444444"/>
                </a:solidFill>
                <a:effectLst/>
                <a:latin typeface="Merriweather" panose="020F0502020204030204" pitchFamily="34" charset="0"/>
              </a:rPr>
              <a:t>forest</a:t>
            </a:r>
            <a:r>
              <a:rPr lang="it-IT" b="0" i="0" u="none" strike="noStrike" dirty="0">
                <a:solidFill>
                  <a:srgbClr val="444444"/>
                </a:solidFill>
                <a:effectLst/>
                <a:latin typeface="Merriweather" panose="020F0502020204030204" pitchFamily="34" charset="0"/>
              </a:rPr>
              <a:t>» del sud Italia, è stata progettata con una mappa, adattando i principi della </a:t>
            </a:r>
            <a:r>
              <a:rPr lang="it-IT" b="0" i="0" u="none" strike="noStrike" dirty="0" err="1">
                <a:solidFill>
                  <a:srgbClr val="444444"/>
                </a:solidFill>
                <a:effectLst/>
                <a:latin typeface="Merriweather" panose="020F0502020204030204" pitchFamily="34" charset="0"/>
              </a:rPr>
              <a:t>permacultura</a:t>
            </a:r>
            <a:r>
              <a:rPr lang="it-IT" b="0" i="0" u="none" strike="noStrike" dirty="0">
                <a:solidFill>
                  <a:srgbClr val="444444"/>
                </a:solidFill>
                <a:effectLst/>
                <a:latin typeface="Merriweather" panose="020F0502020204030204" pitchFamily="34" charset="0"/>
              </a:rPr>
              <a:t>, piantando centinaia di piante da frutto insieme a piante officinali che favoriscono naturalmente la loro produttività.  </a:t>
            </a:r>
          </a:p>
          <a:p>
            <a:r>
              <a:rPr lang="it-IT" b="0" i="0" u="none" strike="noStrike" dirty="0">
                <a:solidFill>
                  <a:srgbClr val="444444"/>
                </a:solidFill>
                <a:effectLst/>
                <a:latin typeface="Merriweather" panose="020F0502020204030204" pitchFamily="34" charset="0"/>
              </a:rPr>
              <a:t>La costellazione di attività </a:t>
            </a:r>
            <a:r>
              <a:rPr lang="it-IT" b="0" i="0" u="none" strike="noStrike">
                <a:solidFill>
                  <a:srgbClr val="444444"/>
                </a:solidFill>
                <a:effectLst/>
                <a:latin typeface="Merriweather" panose="020F0502020204030204" pitchFamily="34" charset="0"/>
              </a:rPr>
              <a:t>sono animate </a:t>
            </a:r>
            <a:r>
              <a:rPr lang="it-IT" b="0" i="0" u="none" strike="noStrike" dirty="0">
                <a:solidFill>
                  <a:srgbClr val="444444"/>
                </a:solidFill>
                <a:effectLst/>
                <a:latin typeface="Merriweather" panose="020F0502020204030204" pitchFamily="34" charset="0"/>
              </a:rPr>
              <a:t>da precise etiche, idee e strategie ecologico politiche, connotate da particolari temporalità, volte soprattutto al ripristino della legalità ambientale, oltre che a una nuova produttività </a:t>
            </a:r>
            <a:r>
              <a:rPr lang="it-IT" b="0" i="0" u="none" strike="noStrike" dirty="0" err="1">
                <a:solidFill>
                  <a:srgbClr val="444444"/>
                </a:solidFill>
                <a:effectLst/>
                <a:latin typeface="Merriweather" panose="020F0502020204030204" pitchFamily="34" charset="0"/>
              </a:rPr>
              <a:t>agroecologica</a:t>
            </a:r>
            <a:r>
              <a:rPr lang="it-IT" b="0" i="0" u="none" strike="noStrike" dirty="0">
                <a:solidFill>
                  <a:srgbClr val="444444"/>
                </a:solidFill>
                <a:effectLst/>
                <a:latin typeface="Merriweather" panose="020F0502020204030204" pitchFamily="34" charset="0"/>
              </a:rPr>
              <a:t>. Assumendo la prospettiva dell’abitare le etiche emergono nel </a:t>
            </a:r>
            <a:r>
              <a:rPr lang="it-IT" b="0" i="1" u="none" strike="noStrike" dirty="0">
                <a:solidFill>
                  <a:srgbClr val="444444"/>
                </a:solidFill>
                <a:effectLst/>
                <a:latin typeface="Merriweather" panose="020F0502020204030204" pitchFamily="34" charset="0"/>
              </a:rPr>
              <a:t>divenire</a:t>
            </a:r>
            <a:r>
              <a:rPr lang="it-IT" b="0" i="0" u="none" strike="noStrike" dirty="0">
                <a:solidFill>
                  <a:srgbClr val="444444"/>
                </a:solidFill>
                <a:effectLst/>
                <a:latin typeface="Merriweather" panose="020F0502020204030204" pitchFamily="34" charset="0"/>
              </a:rPr>
              <a:t> </a:t>
            </a:r>
            <a:r>
              <a:rPr lang="it-IT" b="0" i="1" u="none" strike="noStrike" dirty="0">
                <a:solidFill>
                  <a:srgbClr val="444444"/>
                </a:solidFill>
                <a:effectLst/>
                <a:latin typeface="Merriweather" panose="020F0502020204030204" pitchFamily="34" charset="0"/>
              </a:rPr>
              <a:t>attivo</a:t>
            </a:r>
            <a:r>
              <a:rPr lang="it-IT" b="0" i="0" u="none" strike="noStrike" dirty="0">
                <a:solidFill>
                  <a:srgbClr val="444444"/>
                </a:solidFill>
                <a:effectLst/>
                <a:latin typeface="Merriweather" panose="020F0502020204030204" pitchFamily="34" charset="0"/>
              </a:rPr>
              <a:t>, con le esperienze incorporate e contingenti che gli interpreti agiscono nel paesaggio. Le etiche sono a loro volta </a:t>
            </a:r>
            <a:r>
              <a:rPr lang="it-IT" b="0" i="0" u="none" strike="noStrike" dirty="0" err="1">
                <a:solidFill>
                  <a:srgbClr val="444444"/>
                </a:solidFill>
                <a:effectLst/>
                <a:latin typeface="Merriweather" panose="020F0502020204030204" pitchFamily="34" charset="0"/>
              </a:rPr>
              <a:t>performate</a:t>
            </a:r>
            <a:r>
              <a:rPr lang="it-IT" b="0" i="0" u="none" strike="noStrike" dirty="0">
                <a:solidFill>
                  <a:srgbClr val="444444"/>
                </a:solidFill>
                <a:effectLst/>
                <a:latin typeface="Merriweather" panose="020F0502020204030204" pitchFamily="34" charset="0"/>
              </a:rPr>
              <a:t> in accordo a certi ritmi, da qui l’essere costitutive del </a:t>
            </a:r>
            <a:r>
              <a:rPr lang="it-IT" b="0" i="0" u="none" strike="noStrike" dirty="0" err="1">
                <a:solidFill>
                  <a:srgbClr val="444444"/>
                </a:solidFill>
                <a:effectLst/>
                <a:latin typeface="Merriweather" panose="020F0502020204030204" pitchFamily="34" charset="0"/>
              </a:rPr>
              <a:t>taskscape</a:t>
            </a:r>
            <a:r>
              <a:rPr lang="it-IT" b="0" i="0" u="none" strike="noStrike" dirty="0">
                <a:solidFill>
                  <a:srgbClr val="444444"/>
                </a:solidFill>
                <a:effectLst/>
                <a:latin typeface="Merriweather" panose="020F0502020204030204" pitchFamily="34" charset="0"/>
              </a:rPr>
              <a:t> della conservazione, come un processo in cui particolari modi di muoversi e di percepire, generano nuovi modi di conoscenza e di interpretazione, e viceversa.      </a:t>
            </a:r>
          </a:p>
          <a:p>
            <a:r>
              <a:rPr lang="it-IT" dirty="0">
                <a:effectLst/>
                <a:latin typeface="Helvetica" pitchFamily="2" charset="0"/>
              </a:rPr>
              <a:t>Con l'emergere performativo del nuovo "</a:t>
            </a:r>
            <a:r>
              <a:rPr lang="it-IT" dirty="0" err="1">
                <a:effectLst/>
                <a:latin typeface="Helvetica" pitchFamily="2" charset="0"/>
              </a:rPr>
              <a:t>taskscape</a:t>
            </a:r>
            <a:r>
              <a:rPr lang="it-IT" dirty="0">
                <a:effectLst/>
                <a:latin typeface="Helvetica" pitchFamily="2" charset="0"/>
              </a:rPr>
              <a:t>" nell'area di conservazione "</a:t>
            </a:r>
            <a:r>
              <a:rPr lang="it-IT" dirty="0" err="1">
                <a:effectLst/>
                <a:latin typeface="Helvetica" pitchFamily="2" charset="0"/>
              </a:rPr>
              <a:t>Geloi</a:t>
            </a:r>
            <a:r>
              <a:rPr lang="it-IT" dirty="0">
                <a:effectLst/>
                <a:latin typeface="Helvetica" pitchFamily="2" charset="0"/>
              </a:rPr>
              <a:t> </a:t>
            </a:r>
            <a:r>
              <a:rPr lang="it-IT" dirty="0" err="1">
                <a:effectLst/>
                <a:latin typeface="Helvetica" pitchFamily="2" charset="0"/>
              </a:rPr>
              <a:t>wetland</a:t>
            </a:r>
            <a:r>
              <a:rPr lang="it-IT" dirty="0">
                <a:effectLst/>
                <a:latin typeface="Helvetica" pitchFamily="2" charset="0"/>
              </a:rPr>
              <a:t>" si vengono anche a creare delle nuove forme di "socialità </a:t>
            </a:r>
            <a:r>
              <a:rPr lang="it-IT" dirty="0" err="1">
                <a:effectLst/>
                <a:latin typeface="Helvetica" pitchFamily="2" charset="0"/>
              </a:rPr>
              <a:t>multispecie</a:t>
            </a:r>
            <a:r>
              <a:rPr lang="it-IT" dirty="0">
                <a:effectLst/>
                <a:latin typeface="Helvetica" pitchFamily="2" charset="0"/>
              </a:rPr>
              <a:t>" tra le piante presenti e in corso di piantumazione e le molteplici specie animali che abitano con le loro particolari temporalità (volatili migranti e stanziali) le sue diverse aree (umide e non).</a:t>
            </a:r>
          </a:p>
          <a:p>
            <a:endParaRPr lang="it-IT" dirty="0"/>
          </a:p>
        </p:txBody>
      </p:sp>
      <p:sp>
        <p:nvSpPr>
          <p:cNvPr id="4" name="Segnaposto numero diapositiva 3"/>
          <p:cNvSpPr>
            <a:spLocks noGrp="1"/>
          </p:cNvSpPr>
          <p:nvPr>
            <p:ph type="sldNum" sz="quarter" idx="5"/>
          </p:nvPr>
        </p:nvSpPr>
        <p:spPr/>
        <p:txBody>
          <a:bodyPr/>
          <a:lstStyle/>
          <a:p>
            <a:fld id="{F384465B-7118-E545-85BB-46959BF62AAB}" type="slidenum">
              <a:rPr lang="it-IT" smtClean="0"/>
              <a:t>13</a:t>
            </a:fld>
            <a:endParaRPr lang="it-IT"/>
          </a:p>
        </p:txBody>
      </p:sp>
    </p:spTree>
    <p:extLst>
      <p:ext uri="{BB962C8B-B14F-4D97-AF65-F5344CB8AC3E}">
        <p14:creationId xmlns:p14="http://schemas.microsoft.com/office/powerpoint/2010/main" val="28296547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F384465B-7118-E545-85BB-46959BF62AAB}" type="slidenum">
              <a:rPr lang="it-IT" smtClean="0"/>
              <a:t>15</a:t>
            </a:fld>
            <a:endParaRPr lang="it-IT"/>
          </a:p>
        </p:txBody>
      </p:sp>
    </p:spTree>
    <p:extLst>
      <p:ext uri="{BB962C8B-B14F-4D97-AF65-F5344CB8AC3E}">
        <p14:creationId xmlns:p14="http://schemas.microsoft.com/office/powerpoint/2010/main" val="3979087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C82D3F1-0C0A-D446-ABB2-57AC5B84F54D}"/>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E2D14428-F6F7-554B-AEB6-37E347F10E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3F7A7E01-02AA-B543-80C2-9832E9E1EB9A}"/>
              </a:ext>
            </a:extLst>
          </p:cNvPr>
          <p:cNvSpPr>
            <a:spLocks noGrp="1"/>
          </p:cNvSpPr>
          <p:nvPr>
            <p:ph type="dt" sz="half" idx="10"/>
          </p:nvPr>
        </p:nvSpPr>
        <p:spPr/>
        <p:txBody>
          <a:bodyPr/>
          <a:lstStyle/>
          <a:p>
            <a:fld id="{EC612090-738B-8B41-AEB3-1EE79347413B}" type="datetimeFigureOut">
              <a:rPr lang="it-IT" smtClean="0"/>
              <a:t>05/06/23</a:t>
            </a:fld>
            <a:endParaRPr lang="it-IT"/>
          </a:p>
        </p:txBody>
      </p:sp>
      <p:sp>
        <p:nvSpPr>
          <p:cNvPr id="5" name="Segnaposto piè di pagina 4">
            <a:extLst>
              <a:ext uri="{FF2B5EF4-FFF2-40B4-BE49-F238E27FC236}">
                <a16:creationId xmlns:a16="http://schemas.microsoft.com/office/drawing/2014/main" id="{35373C98-56F8-E647-80CC-A95C7DEEBD0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E9536D9-F651-444B-9CD0-F8F05E11E5A1}"/>
              </a:ext>
            </a:extLst>
          </p:cNvPr>
          <p:cNvSpPr>
            <a:spLocks noGrp="1"/>
          </p:cNvSpPr>
          <p:nvPr>
            <p:ph type="sldNum" sz="quarter" idx="12"/>
          </p:nvPr>
        </p:nvSpPr>
        <p:spPr/>
        <p:txBody>
          <a:bodyPr/>
          <a:lstStyle/>
          <a:p>
            <a:fld id="{9BC33886-05A7-7B4D-87B7-558FCE24B209}" type="slidenum">
              <a:rPr lang="it-IT" smtClean="0"/>
              <a:t>‹N›</a:t>
            </a:fld>
            <a:endParaRPr lang="it-IT"/>
          </a:p>
        </p:txBody>
      </p:sp>
    </p:spTree>
    <p:extLst>
      <p:ext uri="{BB962C8B-B14F-4D97-AF65-F5344CB8AC3E}">
        <p14:creationId xmlns:p14="http://schemas.microsoft.com/office/powerpoint/2010/main" val="1897108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33F9CF2-0D7C-8548-AF7B-D7C4024D2002}"/>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BDEB736-BED3-7C47-86C1-FD4698229699}"/>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44612A2-4C82-7940-B13D-996C5A04C79D}"/>
              </a:ext>
            </a:extLst>
          </p:cNvPr>
          <p:cNvSpPr>
            <a:spLocks noGrp="1"/>
          </p:cNvSpPr>
          <p:nvPr>
            <p:ph type="dt" sz="half" idx="10"/>
          </p:nvPr>
        </p:nvSpPr>
        <p:spPr/>
        <p:txBody>
          <a:bodyPr/>
          <a:lstStyle/>
          <a:p>
            <a:fld id="{EC612090-738B-8B41-AEB3-1EE79347413B}" type="datetimeFigureOut">
              <a:rPr lang="it-IT" smtClean="0"/>
              <a:t>05/06/23</a:t>
            </a:fld>
            <a:endParaRPr lang="it-IT"/>
          </a:p>
        </p:txBody>
      </p:sp>
      <p:sp>
        <p:nvSpPr>
          <p:cNvPr id="5" name="Segnaposto piè di pagina 4">
            <a:extLst>
              <a:ext uri="{FF2B5EF4-FFF2-40B4-BE49-F238E27FC236}">
                <a16:creationId xmlns:a16="http://schemas.microsoft.com/office/drawing/2014/main" id="{3230C6F9-2794-844E-B9BA-8040576C753D}"/>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93DA31B-F220-6D47-B909-FC6C4A5C7D86}"/>
              </a:ext>
            </a:extLst>
          </p:cNvPr>
          <p:cNvSpPr>
            <a:spLocks noGrp="1"/>
          </p:cNvSpPr>
          <p:nvPr>
            <p:ph type="sldNum" sz="quarter" idx="12"/>
          </p:nvPr>
        </p:nvSpPr>
        <p:spPr/>
        <p:txBody>
          <a:bodyPr/>
          <a:lstStyle/>
          <a:p>
            <a:fld id="{9BC33886-05A7-7B4D-87B7-558FCE24B209}" type="slidenum">
              <a:rPr lang="it-IT" smtClean="0"/>
              <a:t>‹N›</a:t>
            </a:fld>
            <a:endParaRPr lang="it-IT"/>
          </a:p>
        </p:txBody>
      </p:sp>
    </p:spTree>
    <p:extLst>
      <p:ext uri="{BB962C8B-B14F-4D97-AF65-F5344CB8AC3E}">
        <p14:creationId xmlns:p14="http://schemas.microsoft.com/office/powerpoint/2010/main" val="4258784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6B2FE2A-0FC4-5A46-99C2-488372BA2BB3}"/>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582BA03F-7A34-2649-98E3-DB13BEEE9CB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9DAC5333-ABE6-AD42-A3D0-29547CF1F0D4}"/>
              </a:ext>
            </a:extLst>
          </p:cNvPr>
          <p:cNvSpPr>
            <a:spLocks noGrp="1"/>
          </p:cNvSpPr>
          <p:nvPr>
            <p:ph type="dt" sz="half" idx="10"/>
          </p:nvPr>
        </p:nvSpPr>
        <p:spPr/>
        <p:txBody>
          <a:bodyPr/>
          <a:lstStyle/>
          <a:p>
            <a:fld id="{EC612090-738B-8B41-AEB3-1EE79347413B}" type="datetimeFigureOut">
              <a:rPr lang="it-IT" smtClean="0"/>
              <a:t>05/06/23</a:t>
            </a:fld>
            <a:endParaRPr lang="it-IT"/>
          </a:p>
        </p:txBody>
      </p:sp>
      <p:sp>
        <p:nvSpPr>
          <p:cNvPr id="5" name="Segnaposto piè di pagina 4">
            <a:extLst>
              <a:ext uri="{FF2B5EF4-FFF2-40B4-BE49-F238E27FC236}">
                <a16:creationId xmlns:a16="http://schemas.microsoft.com/office/drawing/2014/main" id="{08C34A1D-C41B-E844-99E5-41A4BBDBEE2A}"/>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9AAD5A96-39D9-674F-B2E3-7E698F5881F3}"/>
              </a:ext>
            </a:extLst>
          </p:cNvPr>
          <p:cNvSpPr>
            <a:spLocks noGrp="1"/>
          </p:cNvSpPr>
          <p:nvPr>
            <p:ph type="sldNum" sz="quarter" idx="12"/>
          </p:nvPr>
        </p:nvSpPr>
        <p:spPr/>
        <p:txBody>
          <a:bodyPr/>
          <a:lstStyle/>
          <a:p>
            <a:fld id="{9BC33886-05A7-7B4D-87B7-558FCE24B209}" type="slidenum">
              <a:rPr lang="it-IT" smtClean="0"/>
              <a:t>‹N›</a:t>
            </a:fld>
            <a:endParaRPr lang="it-IT"/>
          </a:p>
        </p:txBody>
      </p:sp>
    </p:spTree>
    <p:extLst>
      <p:ext uri="{BB962C8B-B14F-4D97-AF65-F5344CB8AC3E}">
        <p14:creationId xmlns:p14="http://schemas.microsoft.com/office/powerpoint/2010/main" val="1290056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22A431A-C77C-E547-B812-46B40CF2FB1F}"/>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90810454-210F-6847-95C0-23278279750A}"/>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59AF78B1-B75F-194A-A0F1-B8096D47EDA0}"/>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6F3C3DC5-9AD4-4448-B3BB-AA2D992796AE}"/>
              </a:ext>
            </a:extLst>
          </p:cNvPr>
          <p:cNvSpPr>
            <a:spLocks noGrp="1"/>
          </p:cNvSpPr>
          <p:nvPr>
            <p:ph type="dt" sz="half" idx="10"/>
          </p:nvPr>
        </p:nvSpPr>
        <p:spPr/>
        <p:txBody>
          <a:bodyPr/>
          <a:lstStyle/>
          <a:p>
            <a:fld id="{EC612090-738B-8B41-AEB3-1EE79347413B}" type="datetimeFigureOut">
              <a:rPr lang="it-IT" smtClean="0"/>
              <a:t>05/06/23</a:t>
            </a:fld>
            <a:endParaRPr lang="it-IT"/>
          </a:p>
        </p:txBody>
      </p:sp>
      <p:sp>
        <p:nvSpPr>
          <p:cNvPr id="6" name="Segnaposto piè di pagina 5">
            <a:extLst>
              <a:ext uri="{FF2B5EF4-FFF2-40B4-BE49-F238E27FC236}">
                <a16:creationId xmlns:a16="http://schemas.microsoft.com/office/drawing/2014/main" id="{4A57F1B2-AC97-6D4B-B92B-1DD5C2B6865A}"/>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2BC9F139-3AF8-7548-8B7B-09220F428B32}"/>
              </a:ext>
            </a:extLst>
          </p:cNvPr>
          <p:cNvSpPr>
            <a:spLocks noGrp="1"/>
          </p:cNvSpPr>
          <p:nvPr>
            <p:ph type="sldNum" sz="quarter" idx="12"/>
          </p:nvPr>
        </p:nvSpPr>
        <p:spPr/>
        <p:txBody>
          <a:bodyPr/>
          <a:lstStyle/>
          <a:p>
            <a:fld id="{9BC33886-05A7-7B4D-87B7-558FCE24B209}" type="slidenum">
              <a:rPr lang="it-IT" smtClean="0"/>
              <a:t>‹N›</a:t>
            </a:fld>
            <a:endParaRPr lang="it-IT"/>
          </a:p>
        </p:txBody>
      </p:sp>
    </p:spTree>
    <p:extLst>
      <p:ext uri="{BB962C8B-B14F-4D97-AF65-F5344CB8AC3E}">
        <p14:creationId xmlns:p14="http://schemas.microsoft.com/office/powerpoint/2010/main" val="1389808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80A88B3-EB22-A544-A8BD-D09474FCC278}"/>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4D1AAC2A-B45B-D64B-A11E-8838C753B6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15453D03-AE99-8D4D-9ACD-AF3F98B86CE5}"/>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3D096E44-6672-434C-A0F9-3133BCB4579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23C91A22-B323-7241-98CA-2C9379F10622}"/>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FDEA810D-CFC6-9D46-93D7-0CE46B2CB8A9}"/>
              </a:ext>
            </a:extLst>
          </p:cNvPr>
          <p:cNvSpPr>
            <a:spLocks noGrp="1"/>
          </p:cNvSpPr>
          <p:nvPr>
            <p:ph type="dt" sz="half" idx="10"/>
          </p:nvPr>
        </p:nvSpPr>
        <p:spPr/>
        <p:txBody>
          <a:bodyPr/>
          <a:lstStyle/>
          <a:p>
            <a:fld id="{EC612090-738B-8B41-AEB3-1EE79347413B}" type="datetimeFigureOut">
              <a:rPr lang="it-IT" smtClean="0"/>
              <a:t>05/06/23</a:t>
            </a:fld>
            <a:endParaRPr lang="it-IT"/>
          </a:p>
        </p:txBody>
      </p:sp>
      <p:sp>
        <p:nvSpPr>
          <p:cNvPr id="8" name="Segnaposto piè di pagina 7">
            <a:extLst>
              <a:ext uri="{FF2B5EF4-FFF2-40B4-BE49-F238E27FC236}">
                <a16:creationId xmlns:a16="http://schemas.microsoft.com/office/drawing/2014/main" id="{07F54BEC-FEF0-DA45-B6A8-70336A7C71FA}"/>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50511651-59D0-D74E-A8FE-DE756DFD3BDF}"/>
              </a:ext>
            </a:extLst>
          </p:cNvPr>
          <p:cNvSpPr>
            <a:spLocks noGrp="1"/>
          </p:cNvSpPr>
          <p:nvPr>
            <p:ph type="sldNum" sz="quarter" idx="12"/>
          </p:nvPr>
        </p:nvSpPr>
        <p:spPr/>
        <p:txBody>
          <a:bodyPr/>
          <a:lstStyle/>
          <a:p>
            <a:fld id="{9BC33886-05A7-7B4D-87B7-558FCE24B209}" type="slidenum">
              <a:rPr lang="it-IT" smtClean="0"/>
              <a:t>‹N›</a:t>
            </a:fld>
            <a:endParaRPr lang="it-IT"/>
          </a:p>
        </p:txBody>
      </p:sp>
    </p:spTree>
    <p:extLst>
      <p:ext uri="{BB962C8B-B14F-4D97-AF65-F5344CB8AC3E}">
        <p14:creationId xmlns:p14="http://schemas.microsoft.com/office/powerpoint/2010/main" val="739148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F9BF5A7-E06D-2F49-B508-7E287D5B14CC}"/>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BAA9FF85-6F1E-9B40-BB07-6B7D87F5DF35}"/>
              </a:ext>
            </a:extLst>
          </p:cNvPr>
          <p:cNvSpPr>
            <a:spLocks noGrp="1"/>
          </p:cNvSpPr>
          <p:nvPr>
            <p:ph type="dt" sz="half" idx="10"/>
          </p:nvPr>
        </p:nvSpPr>
        <p:spPr/>
        <p:txBody>
          <a:bodyPr/>
          <a:lstStyle/>
          <a:p>
            <a:fld id="{EC612090-738B-8B41-AEB3-1EE79347413B}" type="datetimeFigureOut">
              <a:rPr lang="it-IT" smtClean="0"/>
              <a:t>05/06/23</a:t>
            </a:fld>
            <a:endParaRPr lang="it-IT"/>
          </a:p>
        </p:txBody>
      </p:sp>
      <p:sp>
        <p:nvSpPr>
          <p:cNvPr id="4" name="Segnaposto piè di pagina 3">
            <a:extLst>
              <a:ext uri="{FF2B5EF4-FFF2-40B4-BE49-F238E27FC236}">
                <a16:creationId xmlns:a16="http://schemas.microsoft.com/office/drawing/2014/main" id="{B94DFE0A-A3C9-034B-B9D5-22AF0A5945FB}"/>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3452ACC2-F3AB-FF49-81C7-25E1AFBAD467}"/>
              </a:ext>
            </a:extLst>
          </p:cNvPr>
          <p:cNvSpPr>
            <a:spLocks noGrp="1"/>
          </p:cNvSpPr>
          <p:nvPr>
            <p:ph type="sldNum" sz="quarter" idx="12"/>
          </p:nvPr>
        </p:nvSpPr>
        <p:spPr/>
        <p:txBody>
          <a:bodyPr/>
          <a:lstStyle/>
          <a:p>
            <a:fld id="{9BC33886-05A7-7B4D-87B7-558FCE24B209}" type="slidenum">
              <a:rPr lang="it-IT" smtClean="0"/>
              <a:t>‹N›</a:t>
            </a:fld>
            <a:endParaRPr lang="it-IT"/>
          </a:p>
        </p:txBody>
      </p:sp>
    </p:spTree>
    <p:extLst>
      <p:ext uri="{BB962C8B-B14F-4D97-AF65-F5344CB8AC3E}">
        <p14:creationId xmlns:p14="http://schemas.microsoft.com/office/powerpoint/2010/main" val="2600079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3BB3CB02-66BB-5140-A7A6-26AD2483D77F}"/>
              </a:ext>
            </a:extLst>
          </p:cNvPr>
          <p:cNvSpPr>
            <a:spLocks noGrp="1"/>
          </p:cNvSpPr>
          <p:nvPr>
            <p:ph type="dt" sz="half" idx="10"/>
          </p:nvPr>
        </p:nvSpPr>
        <p:spPr/>
        <p:txBody>
          <a:bodyPr/>
          <a:lstStyle/>
          <a:p>
            <a:fld id="{EC612090-738B-8B41-AEB3-1EE79347413B}" type="datetimeFigureOut">
              <a:rPr lang="it-IT" smtClean="0"/>
              <a:t>05/06/23</a:t>
            </a:fld>
            <a:endParaRPr lang="it-IT"/>
          </a:p>
        </p:txBody>
      </p:sp>
      <p:sp>
        <p:nvSpPr>
          <p:cNvPr id="3" name="Segnaposto piè di pagina 2">
            <a:extLst>
              <a:ext uri="{FF2B5EF4-FFF2-40B4-BE49-F238E27FC236}">
                <a16:creationId xmlns:a16="http://schemas.microsoft.com/office/drawing/2014/main" id="{85563FC8-1D45-1A40-AF93-C8B2E61FC211}"/>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EA0BA067-1CF2-9141-8B0D-3EACD49F1E78}"/>
              </a:ext>
            </a:extLst>
          </p:cNvPr>
          <p:cNvSpPr>
            <a:spLocks noGrp="1"/>
          </p:cNvSpPr>
          <p:nvPr>
            <p:ph type="sldNum" sz="quarter" idx="12"/>
          </p:nvPr>
        </p:nvSpPr>
        <p:spPr/>
        <p:txBody>
          <a:bodyPr/>
          <a:lstStyle/>
          <a:p>
            <a:fld id="{9BC33886-05A7-7B4D-87B7-558FCE24B209}" type="slidenum">
              <a:rPr lang="it-IT" smtClean="0"/>
              <a:t>‹N›</a:t>
            </a:fld>
            <a:endParaRPr lang="it-IT"/>
          </a:p>
        </p:txBody>
      </p:sp>
    </p:spTree>
    <p:extLst>
      <p:ext uri="{BB962C8B-B14F-4D97-AF65-F5344CB8AC3E}">
        <p14:creationId xmlns:p14="http://schemas.microsoft.com/office/powerpoint/2010/main" val="3998561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D4841BD-5D08-4346-93B5-F5FFB725B87E}"/>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91B12DCF-0399-734C-B33A-A0E28A1D07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89700E01-0645-B140-A849-9ED10F7D2F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35A7383F-124A-AE48-BAEA-493CE46B617B}"/>
              </a:ext>
            </a:extLst>
          </p:cNvPr>
          <p:cNvSpPr>
            <a:spLocks noGrp="1"/>
          </p:cNvSpPr>
          <p:nvPr>
            <p:ph type="dt" sz="half" idx="10"/>
          </p:nvPr>
        </p:nvSpPr>
        <p:spPr/>
        <p:txBody>
          <a:bodyPr/>
          <a:lstStyle/>
          <a:p>
            <a:fld id="{EC612090-738B-8B41-AEB3-1EE79347413B}" type="datetimeFigureOut">
              <a:rPr lang="it-IT" smtClean="0"/>
              <a:t>05/06/23</a:t>
            </a:fld>
            <a:endParaRPr lang="it-IT"/>
          </a:p>
        </p:txBody>
      </p:sp>
      <p:sp>
        <p:nvSpPr>
          <p:cNvPr id="6" name="Segnaposto piè di pagina 5">
            <a:extLst>
              <a:ext uri="{FF2B5EF4-FFF2-40B4-BE49-F238E27FC236}">
                <a16:creationId xmlns:a16="http://schemas.microsoft.com/office/drawing/2014/main" id="{A41E119A-9DB0-9E4C-BEDE-39EB3C054A84}"/>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86AC0F61-CB12-A845-B295-3671EE57BF25}"/>
              </a:ext>
            </a:extLst>
          </p:cNvPr>
          <p:cNvSpPr>
            <a:spLocks noGrp="1"/>
          </p:cNvSpPr>
          <p:nvPr>
            <p:ph type="sldNum" sz="quarter" idx="12"/>
          </p:nvPr>
        </p:nvSpPr>
        <p:spPr/>
        <p:txBody>
          <a:bodyPr/>
          <a:lstStyle/>
          <a:p>
            <a:fld id="{9BC33886-05A7-7B4D-87B7-558FCE24B209}" type="slidenum">
              <a:rPr lang="it-IT" smtClean="0"/>
              <a:t>‹N›</a:t>
            </a:fld>
            <a:endParaRPr lang="it-IT"/>
          </a:p>
        </p:txBody>
      </p:sp>
    </p:spTree>
    <p:extLst>
      <p:ext uri="{BB962C8B-B14F-4D97-AF65-F5344CB8AC3E}">
        <p14:creationId xmlns:p14="http://schemas.microsoft.com/office/powerpoint/2010/main" val="18337501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5469A1-ECCC-3A49-AA58-839BB2544AFA}"/>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5DCA3D15-FA66-7E40-A582-F05135AEDD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808B92B1-D1A7-0B4B-9D99-C55EE0B752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9C1AFDF9-3F59-4347-B041-7CBB7EAF8A5C}"/>
              </a:ext>
            </a:extLst>
          </p:cNvPr>
          <p:cNvSpPr>
            <a:spLocks noGrp="1"/>
          </p:cNvSpPr>
          <p:nvPr>
            <p:ph type="dt" sz="half" idx="10"/>
          </p:nvPr>
        </p:nvSpPr>
        <p:spPr/>
        <p:txBody>
          <a:bodyPr/>
          <a:lstStyle/>
          <a:p>
            <a:fld id="{EC612090-738B-8B41-AEB3-1EE79347413B}" type="datetimeFigureOut">
              <a:rPr lang="it-IT" smtClean="0"/>
              <a:t>05/06/23</a:t>
            </a:fld>
            <a:endParaRPr lang="it-IT"/>
          </a:p>
        </p:txBody>
      </p:sp>
      <p:sp>
        <p:nvSpPr>
          <p:cNvPr id="6" name="Segnaposto piè di pagina 5">
            <a:extLst>
              <a:ext uri="{FF2B5EF4-FFF2-40B4-BE49-F238E27FC236}">
                <a16:creationId xmlns:a16="http://schemas.microsoft.com/office/drawing/2014/main" id="{5CA26608-3669-4D40-BC11-23F9097DD5D2}"/>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9D9D405D-92BF-9D4B-BAFB-C083F5C7E01B}"/>
              </a:ext>
            </a:extLst>
          </p:cNvPr>
          <p:cNvSpPr>
            <a:spLocks noGrp="1"/>
          </p:cNvSpPr>
          <p:nvPr>
            <p:ph type="sldNum" sz="quarter" idx="12"/>
          </p:nvPr>
        </p:nvSpPr>
        <p:spPr/>
        <p:txBody>
          <a:bodyPr/>
          <a:lstStyle/>
          <a:p>
            <a:fld id="{9BC33886-05A7-7B4D-87B7-558FCE24B209}" type="slidenum">
              <a:rPr lang="it-IT" smtClean="0"/>
              <a:t>‹N›</a:t>
            </a:fld>
            <a:endParaRPr lang="it-IT"/>
          </a:p>
        </p:txBody>
      </p:sp>
    </p:spTree>
    <p:extLst>
      <p:ext uri="{BB962C8B-B14F-4D97-AF65-F5344CB8AC3E}">
        <p14:creationId xmlns:p14="http://schemas.microsoft.com/office/powerpoint/2010/main" val="614205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EE1A5B6-85E5-094C-9F0B-5B21B42F7C16}"/>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8CF1996F-3B02-6D4D-8CD9-18FE5A44E6E5}"/>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ADEE275-49F8-4E4F-8127-47E2F3C9B5E2}"/>
              </a:ext>
            </a:extLst>
          </p:cNvPr>
          <p:cNvSpPr>
            <a:spLocks noGrp="1"/>
          </p:cNvSpPr>
          <p:nvPr>
            <p:ph type="dt" sz="half" idx="10"/>
          </p:nvPr>
        </p:nvSpPr>
        <p:spPr/>
        <p:txBody>
          <a:bodyPr/>
          <a:lstStyle/>
          <a:p>
            <a:fld id="{EC612090-738B-8B41-AEB3-1EE79347413B}" type="datetimeFigureOut">
              <a:rPr lang="it-IT" smtClean="0"/>
              <a:t>05/06/23</a:t>
            </a:fld>
            <a:endParaRPr lang="it-IT"/>
          </a:p>
        </p:txBody>
      </p:sp>
      <p:sp>
        <p:nvSpPr>
          <p:cNvPr id="5" name="Segnaposto piè di pagina 4">
            <a:extLst>
              <a:ext uri="{FF2B5EF4-FFF2-40B4-BE49-F238E27FC236}">
                <a16:creationId xmlns:a16="http://schemas.microsoft.com/office/drawing/2014/main" id="{F56FB1A0-0A73-2C4E-8264-12E221FAEC3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814C467-27AC-9545-831E-BA739DBEC3F5}"/>
              </a:ext>
            </a:extLst>
          </p:cNvPr>
          <p:cNvSpPr>
            <a:spLocks noGrp="1"/>
          </p:cNvSpPr>
          <p:nvPr>
            <p:ph type="sldNum" sz="quarter" idx="12"/>
          </p:nvPr>
        </p:nvSpPr>
        <p:spPr/>
        <p:txBody>
          <a:bodyPr/>
          <a:lstStyle/>
          <a:p>
            <a:fld id="{9BC33886-05A7-7B4D-87B7-558FCE24B209}" type="slidenum">
              <a:rPr lang="it-IT" smtClean="0"/>
              <a:t>‹N›</a:t>
            </a:fld>
            <a:endParaRPr lang="it-IT"/>
          </a:p>
        </p:txBody>
      </p:sp>
    </p:spTree>
    <p:extLst>
      <p:ext uri="{BB962C8B-B14F-4D97-AF65-F5344CB8AC3E}">
        <p14:creationId xmlns:p14="http://schemas.microsoft.com/office/powerpoint/2010/main" val="344535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A326C72F-EBFB-2B42-8B6E-06C98DE83548}"/>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C118F57B-DCF8-E147-88E7-3592493E6706}"/>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8FC086F-AF83-B94E-9FCF-C0397BE468CA}"/>
              </a:ext>
            </a:extLst>
          </p:cNvPr>
          <p:cNvSpPr>
            <a:spLocks noGrp="1"/>
          </p:cNvSpPr>
          <p:nvPr>
            <p:ph type="dt" sz="half" idx="10"/>
          </p:nvPr>
        </p:nvSpPr>
        <p:spPr/>
        <p:txBody>
          <a:bodyPr/>
          <a:lstStyle/>
          <a:p>
            <a:fld id="{EC612090-738B-8B41-AEB3-1EE79347413B}" type="datetimeFigureOut">
              <a:rPr lang="it-IT" smtClean="0"/>
              <a:t>05/06/23</a:t>
            </a:fld>
            <a:endParaRPr lang="it-IT"/>
          </a:p>
        </p:txBody>
      </p:sp>
      <p:sp>
        <p:nvSpPr>
          <p:cNvPr id="5" name="Segnaposto piè di pagina 4">
            <a:extLst>
              <a:ext uri="{FF2B5EF4-FFF2-40B4-BE49-F238E27FC236}">
                <a16:creationId xmlns:a16="http://schemas.microsoft.com/office/drawing/2014/main" id="{F0A167B1-7D08-CE4B-A7D8-444725553E6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0F75B2E-6A77-1640-BB72-968BFB956E78}"/>
              </a:ext>
            </a:extLst>
          </p:cNvPr>
          <p:cNvSpPr>
            <a:spLocks noGrp="1"/>
          </p:cNvSpPr>
          <p:nvPr>
            <p:ph type="sldNum" sz="quarter" idx="12"/>
          </p:nvPr>
        </p:nvSpPr>
        <p:spPr/>
        <p:txBody>
          <a:bodyPr/>
          <a:lstStyle/>
          <a:p>
            <a:fld id="{9BC33886-05A7-7B4D-87B7-558FCE24B209}" type="slidenum">
              <a:rPr lang="it-IT" smtClean="0"/>
              <a:t>‹N›</a:t>
            </a:fld>
            <a:endParaRPr lang="it-IT"/>
          </a:p>
        </p:txBody>
      </p:sp>
    </p:spTree>
    <p:extLst>
      <p:ext uri="{BB962C8B-B14F-4D97-AF65-F5344CB8AC3E}">
        <p14:creationId xmlns:p14="http://schemas.microsoft.com/office/powerpoint/2010/main" val="6656892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455A929C-13AF-A44B-AA1D-9782C0DD5D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DAF5F58B-AE96-BB46-9605-4646ACA388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4BDDCE0A-43DA-4A4E-93D3-DECEE80749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612090-738B-8B41-AEB3-1EE79347413B}" type="datetimeFigureOut">
              <a:rPr lang="it-IT" smtClean="0"/>
              <a:t>05/06/23</a:t>
            </a:fld>
            <a:endParaRPr lang="it-IT"/>
          </a:p>
        </p:txBody>
      </p:sp>
      <p:sp>
        <p:nvSpPr>
          <p:cNvPr id="5" name="Segnaposto piè di pagina 4">
            <a:extLst>
              <a:ext uri="{FF2B5EF4-FFF2-40B4-BE49-F238E27FC236}">
                <a16:creationId xmlns:a16="http://schemas.microsoft.com/office/drawing/2014/main" id="{0C0EDF22-49CA-FD49-A704-7849541144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41E10E60-10F9-CC43-A700-30EBAD81C1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C33886-05A7-7B4D-87B7-558FCE24B209}" type="slidenum">
              <a:rPr lang="it-IT" smtClean="0"/>
              <a:t>‹N›</a:t>
            </a:fld>
            <a:endParaRPr lang="it-IT"/>
          </a:p>
        </p:txBody>
      </p:sp>
    </p:spTree>
    <p:extLst>
      <p:ext uri="{BB962C8B-B14F-4D97-AF65-F5344CB8AC3E}">
        <p14:creationId xmlns:p14="http://schemas.microsoft.com/office/powerpoint/2010/main" val="28782768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4.jpeg"/><Relationship Id="rId7"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6.jpg"/><Relationship Id="rId4" Type="http://schemas.openxmlformats.org/officeDocument/2006/relationships/image" Target="../media/image5.jpg"/><Relationship Id="rId9" Type="http://schemas.openxmlformats.org/officeDocument/2006/relationships/image" Target="../media/image9.jpeg"/></Relationships>
</file>

<file path=ppt/slides/_rels/slide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png"/><Relationship Id="rId7" Type="http://schemas.openxmlformats.org/officeDocument/2006/relationships/image" Target="../media/image14.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jpg"/></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30.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7.jpg"/></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35.jp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6.jpg"/><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jpg"/><Relationship Id="rId4" Type="http://schemas.openxmlformats.org/officeDocument/2006/relationships/image" Target="../media/image3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27C4AA-FD6E-7249-AF1D-8A86683A44FB}"/>
              </a:ext>
            </a:extLst>
          </p:cNvPr>
          <p:cNvSpPr>
            <a:spLocks noGrp="1"/>
          </p:cNvSpPr>
          <p:nvPr>
            <p:ph type="ctrTitle"/>
          </p:nvPr>
        </p:nvSpPr>
        <p:spPr>
          <a:xfrm>
            <a:off x="345989" y="1759351"/>
            <a:ext cx="11318789" cy="3784922"/>
          </a:xfrm>
        </p:spPr>
        <p:txBody>
          <a:bodyPr>
            <a:normAutofit/>
          </a:bodyPr>
          <a:lstStyle/>
          <a:p>
            <a:pPr algn="ctr"/>
            <a:r>
              <a:rPr lang="it-IT" sz="2400" b="1" dirty="0">
                <a:effectLst/>
                <a:latin typeface="Calibri" panose="020F0502020204030204" pitchFamily="34" charset="0"/>
                <a:ea typeface="Calibri" panose="020F0502020204030204" pitchFamily="34" charset="0"/>
                <a:cs typeface="Times New Roman" panose="02020603050405020304" pitchFamily="18" charset="0"/>
              </a:rPr>
              <a:t>Alla scoperta di Ragusa e del suo paesaggio culturale</a:t>
            </a:r>
            <a:br>
              <a:rPr lang="it-IT" sz="2400" b="1" dirty="0">
                <a:effectLst/>
                <a:latin typeface="Calibri" panose="020F0502020204030204" pitchFamily="34" charset="0"/>
                <a:ea typeface="Calibri" panose="020F0502020204030204" pitchFamily="34" charset="0"/>
                <a:cs typeface="Times New Roman" panose="02020603050405020304" pitchFamily="18" charset="0"/>
              </a:rPr>
            </a:br>
            <a:r>
              <a:rPr lang="it-IT" sz="2400" b="1" dirty="0">
                <a:effectLst/>
                <a:latin typeface="Calibri" panose="020F0502020204030204" pitchFamily="34" charset="0"/>
                <a:ea typeface="Calibri" panose="020F0502020204030204" pitchFamily="34" charset="0"/>
                <a:cs typeface="Times New Roman" panose="02020603050405020304" pitchFamily="18" charset="0"/>
              </a:rPr>
              <a:t>Ragusa 2 Dicembre 2022</a:t>
            </a:r>
            <a:br>
              <a:rPr lang="it-IT" sz="2800" b="1" dirty="0">
                <a:effectLst/>
                <a:latin typeface="Calibri" panose="020F0502020204030204" pitchFamily="34" charset="0"/>
                <a:ea typeface="Calibri" panose="020F0502020204030204" pitchFamily="34" charset="0"/>
                <a:cs typeface="Times New Roman" panose="02020603050405020304" pitchFamily="18" charset="0"/>
              </a:rPr>
            </a:br>
            <a:br>
              <a:rPr lang="it-IT" sz="2800" b="1" dirty="0">
                <a:effectLst/>
                <a:latin typeface="Calibri" panose="020F0502020204030204" pitchFamily="34" charset="0"/>
                <a:ea typeface="Calibri" panose="020F0502020204030204" pitchFamily="34" charset="0"/>
                <a:cs typeface="Times New Roman" panose="02020603050405020304" pitchFamily="18" charset="0"/>
              </a:rPr>
            </a:br>
            <a:r>
              <a:rPr lang="it-IT" sz="2800" b="1" dirty="0">
                <a:effectLst/>
                <a:latin typeface="Calibri" panose="020F0502020204030204" pitchFamily="34" charset="0"/>
                <a:ea typeface="Calibri" panose="020F0502020204030204" pitchFamily="34" charset="0"/>
                <a:cs typeface="Times New Roman" panose="02020603050405020304" pitchFamily="18" charset="0"/>
              </a:rPr>
              <a:t>Paesaggi rigenerati nell’epoca dell’</a:t>
            </a:r>
            <a:r>
              <a:rPr lang="it-IT" sz="2800" b="1" dirty="0" err="1">
                <a:effectLst/>
                <a:latin typeface="Calibri" panose="020F0502020204030204" pitchFamily="34" charset="0"/>
                <a:ea typeface="Calibri" panose="020F0502020204030204" pitchFamily="34" charset="0"/>
                <a:cs typeface="Times New Roman" panose="02020603050405020304" pitchFamily="18" charset="0"/>
              </a:rPr>
              <a:t>Antropocene</a:t>
            </a:r>
            <a:r>
              <a:rPr lang="it-IT" sz="2800" b="1" dirty="0">
                <a:effectLst/>
                <a:latin typeface="Calibri" panose="020F0502020204030204" pitchFamily="34" charset="0"/>
                <a:ea typeface="Calibri" panose="020F0502020204030204" pitchFamily="34" charset="0"/>
                <a:cs typeface="Times New Roman" panose="02020603050405020304" pitchFamily="18" charset="0"/>
              </a:rPr>
              <a:t>: una lettura antropologica </a:t>
            </a:r>
            <a:br>
              <a:rPr lang="it-IT" sz="2800" b="1" dirty="0">
                <a:effectLst/>
                <a:latin typeface="Calibri" panose="020F0502020204030204" pitchFamily="34" charset="0"/>
                <a:ea typeface="Calibri" panose="020F0502020204030204" pitchFamily="34" charset="0"/>
                <a:cs typeface="Times New Roman" panose="02020603050405020304" pitchFamily="18" charset="0"/>
              </a:rPr>
            </a:br>
            <a:r>
              <a:rPr lang="it-IT" sz="2400" dirty="0">
                <a:effectLst/>
                <a:latin typeface="Calibri" panose="020F0502020204030204" pitchFamily="34" charset="0"/>
                <a:ea typeface="Calibri" panose="020F0502020204030204" pitchFamily="34" charset="0"/>
                <a:cs typeface="Times New Roman" panose="02020603050405020304" pitchFamily="18" charset="0"/>
              </a:rPr>
              <a:t>Alessandro </a:t>
            </a:r>
            <a:r>
              <a:rPr lang="it-IT" sz="2400" dirty="0" err="1">
                <a:effectLst/>
                <a:latin typeface="Calibri" panose="020F0502020204030204" pitchFamily="34" charset="0"/>
                <a:ea typeface="Calibri" panose="020F0502020204030204" pitchFamily="34" charset="0"/>
                <a:cs typeface="Times New Roman" panose="02020603050405020304" pitchFamily="18" charset="0"/>
              </a:rPr>
              <a:t>Lutri</a:t>
            </a:r>
            <a:r>
              <a:rPr lang="it-IT" sz="2400" dirty="0">
                <a:effectLst/>
                <a:latin typeface="Calibri" panose="020F0502020204030204" pitchFamily="34" charset="0"/>
                <a:ea typeface="Calibri" panose="020F0502020204030204" pitchFamily="34" charset="0"/>
                <a:cs typeface="Times New Roman" panose="02020603050405020304" pitchFamily="18" charset="0"/>
              </a:rPr>
              <a:t> (Università di Catania)</a:t>
            </a:r>
            <a:br>
              <a:rPr lang="it-IT" sz="2800" dirty="0">
                <a:effectLst/>
                <a:latin typeface="Calibri" panose="020F0502020204030204" pitchFamily="34" charset="0"/>
                <a:ea typeface="Calibri" panose="020F0502020204030204" pitchFamily="34" charset="0"/>
                <a:cs typeface="Times New Roman" panose="02020603050405020304" pitchFamily="18" charset="0"/>
              </a:rPr>
            </a:br>
            <a:br>
              <a:rPr lang="it-IT" sz="1800" dirty="0">
                <a:effectLst/>
                <a:latin typeface="Calibri" panose="020F0502020204030204" pitchFamily="34" charset="0"/>
                <a:ea typeface="Calibri" panose="020F0502020204030204" pitchFamily="34" charset="0"/>
                <a:cs typeface="Times New Roman" panose="02020603050405020304" pitchFamily="18" charset="0"/>
              </a:rPr>
            </a:br>
            <a:endParaRPr lang="it-IT" dirty="0"/>
          </a:p>
        </p:txBody>
      </p:sp>
      <p:pic>
        <p:nvPicPr>
          <p:cNvPr id="7" name="Immagine 6">
            <a:extLst>
              <a:ext uri="{FF2B5EF4-FFF2-40B4-BE49-F238E27FC236}">
                <a16:creationId xmlns:a16="http://schemas.microsoft.com/office/drawing/2014/main" id="{C4C700B2-59C1-8147-BC57-CC64F6DACD97}"/>
              </a:ext>
            </a:extLst>
          </p:cNvPr>
          <p:cNvPicPr>
            <a:picLocks noChangeAspect="1"/>
          </p:cNvPicPr>
          <p:nvPr/>
        </p:nvPicPr>
        <p:blipFill>
          <a:blip r:embed="rId2"/>
          <a:stretch>
            <a:fillRect/>
          </a:stretch>
        </p:blipFill>
        <p:spPr>
          <a:xfrm>
            <a:off x="345989" y="73687"/>
            <a:ext cx="2698153" cy="1240040"/>
          </a:xfrm>
          <a:prstGeom prst="rect">
            <a:avLst/>
          </a:prstGeom>
        </p:spPr>
      </p:pic>
      <p:pic>
        <p:nvPicPr>
          <p:cNvPr id="8" name="Immagine 7">
            <a:extLst>
              <a:ext uri="{FF2B5EF4-FFF2-40B4-BE49-F238E27FC236}">
                <a16:creationId xmlns:a16="http://schemas.microsoft.com/office/drawing/2014/main" id="{FEB78916-D6C1-3143-BC50-1998C00A82F9}"/>
              </a:ext>
            </a:extLst>
          </p:cNvPr>
          <p:cNvPicPr>
            <a:picLocks noChangeAspect="1"/>
          </p:cNvPicPr>
          <p:nvPr/>
        </p:nvPicPr>
        <p:blipFill>
          <a:blip r:embed="rId3"/>
          <a:stretch>
            <a:fillRect/>
          </a:stretch>
        </p:blipFill>
        <p:spPr>
          <a:xfrm>
            <a:off x="5294183" y="4724980"/>
            <a:ext cx="1187640" cy="1187640"/>
          </a:xfrm>
          <a:prstGeom prst="rect">
            <a:avLst/>
          </a:prstGeom>
        </p:spPr>
      </p:pic>
      <p:pic>
        <p:nvPicPr>
          <p:cNvPr id="9" name="Immagine 8">
            <a:extLst>
              <a:ext uri="{FF2B5EF4-FFF2-40B4-BE49-F238E27FC236}">
                <a16:creationId xmlns:a16="http://schemas.microsoft.com/office/drawing/2014/main" id="{EC673196-D953-E243-B8B9-AA275DB5E8F5}"/>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73904" y="5700532"/>
            <a:ext cx="1164588" cy="1157468"/>
          </a:xfrm>
          <a:prstGeom prst="rect">
            <a:avLst/>
          </a:prstGeom>
        </p:spPr>
      </p:pic>
      <p:sp>
        <p:nvSpPr>
          <p:cNvPr id="10" name="CasellaDiTesto 9">
            <a:extLst>
              <a:ext uri="{FF2B5EF4-FFF2-40B4-BE49-F238E27FC236}">
                <a16:creationId xmlns:a16="http://schemas.microsoft.com/office/drawing/2014/main" id="{D279D9FA-8654-9F43-BAAC-F54915C3676D}"/>
              </a:ext>
            </a:extLst>
          </p:cNvPr>
          <p:cNvSpPr txBox="1"/>
          <p:nvPr/>
        </p:nvSpPr>
        <p:spPr>
          <a:xfrm>
            <a:off x="1272273" y="6059352"/>
            <a:ext cx="3472251" cy="369332"/>
          </a:xfrm>
          <a:prstGeom prst="rect">
            <a:avLst/>
          </a:prstGeom>
          <a:noFill/>
        </p:spPr>
        <p:txBody>
          <a:bodyPr wrap="square" rtlCol="0">
            <a:spAutoFit/>
          </a:bodyPr>
          <a:lstStyle/>
          <a:p>
            <a:r>
              <a:rPr lang="it-IT" b="1" dirty="0"/>
              <a:t>L’</a:t>
            </a:r>
            <a:r>
              <a:rPr lang="it-IT" b="1" dirty="0" err="1"/>
              <a:t>antropocene</a:t>
            </a:r>
            <a:r>
              <a:rPr lang="it-IT" b="1" dirty="0"/>
              <a:t> capovolto</a:t>
            </a:r>
          </a:p>
        </p:txBody>
      </p:sp>
    </p:spTree>
    <p:extLst>
      <p:ext uri="{BB962C8B-B14F-4D97-AF65-F5344CB8AC3E}">
        <p14:creationId xmlns:p14="http://schemas.microsoft.com/office/powerpoint/2010/main" val="7844629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F581B40-4E27-8742-B051-1D1E4CE30C1E}"/>
              </a:ext>
            </a:extLst>
          </p:cNvPr>
          <p:cNvSpPr>
            <a:spLocks noGrp="1"/>
          </p:cNvSpPr>
          <p:nvPr>
            <p:ph type="title"/>
          </p:nvPr>
        </p:nvSpPr>
        <p:spPr>
          <a:xfrm>
            <a:off x="285749" y="1255114"/>
            <a:ext cx="11754571" cy="880745"/>
          </a:xfrm>
        </p:spPr>
        <p:txBody>
          <a:bodyPr>
            <a:normAutofit fontScale="90000"/>
          </a:bodyPr>
          <a:lstStyle/>
          <a:p>
            <a:pPr algn="ctr"/>
            <a:r>
              <a:rPr lang="it-IT" sz="3200" b="1" dirty="0"/>
              <a:t>Tappe del </a:t>
            </a:r>
            <a:r>
              <a:rPr lang="it-IT" sz="3200" b="1"/>
              <a:t>percorso ecologico-territoriale </a:t>
            </a:r>
            <a:r>
              <a:rPr lang="it-IT" sz="3200" b="1" dirty="0"/>
              <a:t>nel gelese: </a:t>
            </a:r>
            <a:br>
              <a:rPr lang="it-IT" sz="3200" b="1" dirty="0"/>
            </a:br>
            <a:r>
              <a:rPr lang="it-IT" sz="3200" b="1" dirty="0"/>
              <a:t>dagli anni sessanta agli anni duemila</a:t>
            </a:r>
          </a:p>
        </p:txBody>
      </p:sp>
      <p:sp>
        <p:nvSpPr>
          <p:cNvPr id="3" name="Segnaposto contenuto 2">
            <a:extLst>
              <a:ext uri="{FF2B5EF4-FFF2-40B4-BE49-F238E27FC236}">
                <a16:creationId xmlns:a16="http://schemas.microsoft.com/office/drawing/2014/main" id="{D116A489-8FC4-A84E-B4FB-294C9DCBB6D7}"/>
              </a:ext>
            </a:extLst>
          </p:cNvPr>
          <p:cNvSpPr>
            <a:spLocks noGrp="1"/>
          </p:cNvSpPr>
          <p:nvPr>
            <p:ph idx="1"/>
          </p:nvPr>
        </p:nvSpPr>
        <p:spPr>
          <a:xfrm>
            <a:off x="285749" y="2762885"/>
            <a:ext cx="11754571" cy="2997835"/>
          </a:xfrm>
        </p:spPr>
        <p:txBody>
          <a:bodyPr>
            <a:normAutofit lnSpcReduction="10000"/>
          </a:bodyPr>
          <a:lstStyle/>
          <a:p>
            <a:pPr marL="514350" indent="-514350">
              <a:buAutoNum type="arabicParenR"/>
            </a:pPr>
            <a:r>
              <a:rPr lang="it-IT" dirty="0"/>
              <a:t>L’emergere dell’</a:t>
            </a:r>
            <a:r>
              <a:rPr lang="it-IT" b="1" dirty="0"/>
              <a:t>ecologia estrattiva</a:t>
            </a:r>
            <a:r>
              <a:rPr lang="it-IT" dirty="0"/>
              <a:t> </a:t>
            </a:r>
            <a:r>
              <a:rPr lang="it-IT" b="1" dirty="0"/>
              <a:t>industriale </a:t>
            </a:r>
            <a:r>
              <a:rPr lang="it-IT" dirty="0"/>
              <a:t>come </a:t>
            </a:r>
            <a:r>
              <a:rPr lang="it-IT" b="1" dirty="0"/>
              <a:t>processo di de-</a:t>
            </a:r>
            <a:r>
              <a:rPr lang="it-IT" b="1" dirty="0" err="1"/>
              <a:t>territorializzazione</a:t>
            </a:r>
            <a:r>
              <a:rPr lang="it-IT" dirty="0"/>
              <a:t> economica e sociale: anni sessanta;</a:t>
            </a:r>
          </a:p>
          <a:p>
            <a:pPr marL="514350" indent="-514350">
              <a:buAutoNum type="arabicParenR"/>
            </a:pPr>
            <a:r>
              <a:rPr lang="it-IT" dirty="0"/>
              <a:t>Il </a:t>
            </a:r>
            <a:r>
              <a:rPr lang="it-IT" b="1" dirty="0"/>
              <a:t>declino industriale </a:t>
            </a:r>
            <a:r>
              <a:rPr lang="it-IT" dirty="0"/>
              <a:t>come processo di </a:t>
            </a:r>
            <a:r>
              <a:rPr lang="it-IT" b="1" dirty="0"/>
              <a:t>marginalizzazione territoriale, </a:t>
            </a:r>
            <a:r>
              <a:rPr lang="it-IT" dirty="0"/>
              <a:t>e il </a:t>
            </a:r>
            <a:r>
              <a:rPr lang="it-IT" b="1" dirty="0"/>
              <a:t>rilancio</a:t>
            </a:r>
            <a:r>
              <a:rPr lang="it-IT" dirty="0"/>
              <a:t> della</a:t>
            </a:r>
            <a:r>
              <a:rPr lang="it-IT" b="1" dirty="0"/>
              <a:t> «vocazione industriale»</a:t>
            </a:r>
            <a:r>
              <a:rPr lang="it-IT" dirty="0"/>
              <a:t> del territorio: anni novanta-duemila; </a:t>
            </a:r>
          </a:p>
          <a:p>
            <a:pPr marL="514350" indent="-514350" algn="just">
              <a:buAutoNum type="arabicParenR"/>
            </a:pPr>
            <a:r>
              <a:rPr lang="it-IT" dirty="0"/>
              <a:t>L’emergere dell’</a:t>
            </a:r>
            <a:r>
              <a:rPr lang="it-IT" b="1" dirty="0"/>
              <a:t>ecologia della riparazione</a:t>
            </a:r>
            <a:r>
              <a:rPr lang="it-IT" dirty="0"/>
              <a:t> come </a:t>
            </a:r>
            <a:r>
              <a:rPr lang="it-IT" b="1" dirty="0"/>
              <a:t>processo di riappropriazione territoriale e di un nuovo modello di sviluppo produttivo: </a:t>
            </a:r>
            <a:r>
              <a:rPr lang="it-IT" dirty="0"/>
              <a:t>anni novanta-duemila   </a:t>
            </a:r>
          </a:p>
          <a:p>
            <a:pPr marL="514350" indent="-514350">
              <a:buAutoNum type="arabicParenR"/>
            </a:pPr>
            <a:endParaRPr lang="it-IT" dirty="0"/>
          </a:p>
        </p:txBody>
      </p:sp>
      <p:pic>
        <p:nvPicPr>
          <p:cNvPr id="4" name="Immagine 3">
            <a:extLst>
              <a:ext uri="{FF2B5EF4-FFF2-40B4-BE49-F238E27FC236}">
                <a16:creationId xmlns:a16="http://schemas.microsoft.com/office/drawing/2014/main" id="{B319FFC6-52AC-F44B-80C8-E0DD9AE6C73A}"/>
              </a:ext>
            </a:extLst>
          </p:cNvPr>
          <p:cNvPicPr>
            <a:picLocks noChangeAspect="1"/>
          </p:cNvPicPr>
          <p:nvPr/>
        </p:nvPicPr>
        <p:blipFill>
          <a:blip r:embed="rId2"/>
          <a:stretch>
            <a:fillRect/>
          </a:stretch>
        </p:blipFill>
        <p:spPr>
          <a:xfrm>
            <a:off x="151679" y="96547"/>
            <a:ext cx="2698153" cy="1240040"/>
          </a:xfrm>
          <a:prstGeom prst="rect">
            <a:avLst/>
          </a:prstGeom>
        </p:spPr>
      </p:pic>
    </p:spTree>
    <p:extLst>
      <p:ext uri="{BB962C8B-B14F-4D97-AF65-F5344CB8AC3E}">
        <p14:creationId xmlns:p14="http://schemas.microsoft.com/office/powerpoint/2010/main" val="21812183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A92BBDD-D8DC-7840-BDDE-16CB299421D8}"/>
              </a:ext>
            </a:extLst>
          </p:cNvPr>
          <p:cNvSpPr>
            <a:spLocks noGrp="1"/>
          </p:cNvSpPr>
          <p:nvPr>
            <p:ph type="title"/>
          </p:nvPr>
        </p:nvSpPr>
        <p:spPr>
          <a:xfrm>
            <a:off x="838200" y="1096645"/>
            <a:ext cx="10515600" cy="800735"/>
          </a:xfrm>
        </p:spPr>
        <p:txBody>
          <a:bodyPr>
            <a:normAutofit/>
          </a:bodyPr>
          <a:lstStyle/>
          <a:p>
            <a:pPr algn="ctr"/>
            <a:r>
              <a:rPr lang="it-IT" sz="3200" b="1" dirty="0"/>
              <a:t>L’abitare come prospettiva filosofica e antropologica</a:t>
            </a:r>
          </a:p>
        </p:txBody>
      </p:sp>
      <p:sp>
        <p:nvSpPr>
          <p:cNvPr id="3" name="Segnaposto contenuto 2">
            <a:extLst>
              <a:ext uri="{FF2B5EF4-FFF2-40B4-BE49-F238E27FC236}">
                <a16:creationId xmlns:a16="http://schemas.microsoft.com/office/drawing/2014/main" id="{2EA95716-7E88-0C4A-A5DB-5EFC3390CED6}"/>
              </a:ext>
            </a:extLst>
          </p:cNvPr>
          <p:cNvSpPr>
            <a:spLocks noGrp="1"/>
          </p:cNvSpPr>
          <p:nvPr>
            <p:ph idx="1"/>
          </p:nvPr>
        </p:nvSpPr>
        <p:spPr>
          <a:xfrm>
            <a:off x="174539" y="2080260"/>
            <a:ext cx="11826961" cy="4713923"/>
          </a:xfrm>
        </p:spPr>
        <p:txBody>
          <a:bodyPr>
            <a:normAutofit fontScale="92500" lnSpcReduction="20000"/>
          </a:bodyPr>
          <a:lstStyle/>
          <a:p>
            <a:pPr marL="0" indent="0">
              <a:buNone/>
            </a:pPr>
            <a:r>
              <a:rPr lang="it-IT" sz="1800" b="1" dirty="0"/>
              <a:t>Martin </a:t>
            </a:r>
            <a:r>
              <a:rPr lang="it-IT" sz="1800" b="1" dirty="0" err="1"/>
              <a:t>Heidegger</a:t>
            </a:r>
            <a:r>
              <a:rPr lang="it-IT" sz="1800" dirty="0"/>
              <a:t>, in </a:t>
            </a:r>
            <a:r>
              <a:rPr lang="it-IT" sz="1800" i="1" dirty="0"/>
              <a:t>Abitare, costruire, pensare</a:t>
            </a:r>
            <a:r>
              <a:rPr lang="it-IT" sz="1800" dirty="0"/>
              <a:t> (1957) evidenzia come</a:t>
            </a:r>
          </a:p>
          <a:p>
            <a:pPr marL="0" indent="0" algn="just">
              <a:buNone/>
            </a:pPr>
            <a:r>
              <a:rPr lang="it-IT" sz="1800" dirty="0">
                <a:effectLst/>
                <a:latin typeface="Calibri" panose="020F0502020204030204" pitchFamily="34" charset="0"/>
                <a:ea typeface="Calibri" panose="020F0502020204030204" pitchFamily="34" charset="0"/>
                <a:cs typeface="Times New Roman" panose="02020603050405020304" pitchFamily="18" charset="0"/>
              </a:rPr>
              <a:t>“Il rapporto dell’uomo ai luoghi e, attraverso i luoghi, agli spazi, risiede nell’abitare. La relazione di uomo e spazio non è null’altro che l’abitare pensato nella sua essenza”. </a:t>
            </a:r>
          </a:p>
          <a:p>
            <a:pPr marL="0" indent="0" algn="just">
              <a:buNone/>
            </a:pPr>
            <a:r>
              <a:rPr lang="it-IT" sz="1800" dirty="0">
                <a:latin typeface="Calibri" panose="020F0502020204030204" pitchFamily="34" charset="0"/>
                <a:cs typeface="Times New Roman" panose="02020603050405020304" pitchFamily="18" charset="0"/>
              </a:rPr>
              <a:t>Per </a:t>
            </a:r>
            <a:r>
              <a:rPr lang="it-IT" sz="1800" b="1" dirty="0" err="1">
                <a:latin typeface="Calibri" panose="020F0502020204030204" pitchFamily="34" charset="0"/>
                <a:cs typeface="Times New Roman" panose="02020603050405020304" pitchFamily="18" charset="0"/>
              </a:rPr>
              <a:t>Heidegger</a:t>
            </a:r>
            <a:r>
              <a:rPr lang="it-IT" sz="1800" dirty="0">
                <a:latin typeface="Calibri" panose="020F0502020204030204" pitchFamily="34" charset="0"/>
                <a:cs typeface="Times New Roman" panose="02020603050405020304" pitchFamily="18" charset="0"/>
              </a:rPr>
              <a:t> dunque </a:t>
            </a:r>
            <a:r>
              <a:rPr lang="it-IT" sz="1800" b="1" dirty="0">
                <a:latin typeface="Calibri" panose="020F0502020204030204" pitchFamily="34" charset="0"/>
                <a:cs typeface="Times New Roman" panose="02020603050405020304" pitchFamily="18" charset="0"/>
              </a:rPr>
              <a:t>a</a:t>
            </a:r>
            <a:r>
              <a:rPr lang="it-IT" sz="1800" b="1" dirty="0">
                <a:effectLst/>
                <a:latin typeface="Calibri" panose="020F0502020204030204" pitchFamily="34" charset="0"/>
                <a:ea typeface="Calibri" panose="020F0502020204030204" pitchFamily="34" charset="0"/>
                <a:cs typeface="Times New Roman" panose="02020603050405020304" pitchFamily="18" charset="0"/>
              </a:rPr>
              <a:t>bitare un luogo</a:t>
            </a:r>
            <a:r>
              <a:rPr lang="it-IT" sz="1800" dirty="0">
                <a:effectLst/>
                <a:latin typeface="Calibri" panose="020F0502020204030204" pitchFamily="34" charset="0"/>
                <a:ea typeface="Calibri" panose="020F0502020204030204" pitchFamily="34" charset="0"/>
                <a:cs typeface="Times New Roman" panose="02020603050405020304" pitchFamily="18" charset="0"/>
              </a:rPr>
              <a:t> significa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entrare in relazione con esso</a:t>
            </a:r>
            <a:r>
              <a:rPr lang="it-IT" sz="1800" dirty="0">
                <a:effectLst/>
                <a:latin typeface="Calibri" panose="020F0502020204030204" pitchFamily="34" charset="0"/>
                <a:ea typeface="Calibri" panose="020F0502020204030204" pitchFamily="34" charset="0"/>
                <a:cs typeface="Times New Roman" panose="02020603050405020304" pitchFamily="18" charset="0"/>
              </a:rPr>
              <a:t>, con le sue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strutture materiali</a:t>
            </a:r>
            <a:r>
              <a:rPr lang="it-IT" sz="1800" dirty="0">
                <a:effectLst/>
                <a:latin typeface="Calibri" panose="020F0502020204030204" pitchFamily="34" charset="0"/>
                <a:ea typeface="Calibri" panose="020F0502020204030204" pitchFamily="34" charset="0"/>
                <a:cs typeface="Times New Roman" panose="02020603050405020304" pitchFamily="18" charset="0"/>
              </a:rPr>
              <a:t> e con le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esperienze vissute dagli individui che ci vivono</a:t>
            </a:r>
            <a:r>
              <a:rPr lang="it-IT" sz="1800" dirty="0">
                <a:effectLst/>
                <a:latin typeface="Calibri" panose="020F0502020204030204" pitchFamily="34" charset="0"/>
                <a:ea typeface="Calibri" panose="020F0502020204030204" pitchFamily="34" charset="0"/>
                <a:cs typeface="Times New Roman" panose="02020603050405020304" pitchFamily="18" charset="0"/>
              </a:rPr>
              <a:t>, stabilendo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relazioni esistenziali legate all’uso. </a:t>
            </a:r>
            <a:r>
              <a:rPr lang="it-IT" sz="1800" dirty="0">
                <a:effectLst/>
              </a:rPr>
              <a:t> </a:t>
            </a:r>
          </a:p>
          <a:p>
            <a:pPr marL="0" indent="0" algn="just">
              <a:buNone/>
            </a:pPr>
            <a:r>
              <a:rPr lang="it-IT" sz="1800" b="1" dirty="0">
                <a:effectLst/>
                <a:latin typeface="Calibri" panose="020F0502020204030204" pitchFamily="34" charset="0"/>
                <a:ea typeface="Calibri" panose="020F0502020204030204" pitchFamily="34" charset="0"/>
                <a:cs typeface="Times New Roman" panose="02020603050405020304" pitchFamily="18" charset="0"/>
              </a:rPr>
              <a:t>Tim </a:t>
            </a:r>
            <a:r>
              <a:rPr lang="it-IT" sz="1800" b="1" dirty="0" err="1">
                <a:effectLst/>
                <a:latin typeface="Calibri" panose="020F0502020204030204" pitchFamily="34" charset="0"/>
                <a:ea typeface="Calibri" panose="020F0502020204030204" pitchFamily="34" charset="0"/>
                <a:cs typeface="Times New Roman" panose="02020603050405020304" pitchFamily="18" charset="0"/>
              </a:rPr>
              <a:t>Ingold</a:t>
            </a:r>
            <a:r>
              <a:rPr lang="it-IT" sz="1800" b="1" dirty="0">
                <a:effectLst/>
                <a:latin typeface="Calibri" panose="020F0502020204030204" pitchFamily="34" charset="0"/>
                <a:ea typeface="Calibri" panose="020F0502020204030204" pitchFamily="34" charset="0"/>
                <a:cs typeface="Times New Roman" panose="02020603050405020304" pitchFamily="18" charset="0"/>
              </a:rPr>
              <a:t> </a:t>
            </a:r>
            <a:r>
              <a:rPr lang="it-IT" sz="1800" dirty="0">
                <a:effectLst/>
                <a:latin typeface="Calibri" panose="020F0502020204030204" pitchFamily="34" charset="0"/>
                <a:ea typeface="Calibri" panose="020F0502020204030204" pitchFamily="34" charset="0"/>
                <a:cs typeface="Times New Roman" panose="02020603050405020304" pitchFamily="18" charset="0"/>
              </a:rPr>
              <a:t>in</a:t>
            </a:r>
            <a:r>
              <a:rPr lang="it-IT" sz="1800" b="1" dirty="0">
                <a:effectLst/>
                <a:latin typeface="Calibri" panose="020F0502020204030204" pitchFamily="34" charset="0"/>
                <a:ea typeface="Calibri" panose="020F0502020204030204" pitchFamily="34" charset="0"/>
                <a:cs typeface="Times New Roman" panose="02020603050405020304" pitchFamily="18" charset="0"/>
              </a:rPr>
              <a:t> </a:t>
            </a:r>
            <a:r>
              <a:rPr lang="it-IT" sz="1800" i="1" dirty="0">
                <a:latin typeface="Calibri" panose="020F0502020204030204" pitchFamily="34" charset="0"/>
                <a:ea typeface="Calibri" panose="020F0502020204030204" pitchFamily="34" charset="0"/>
                <a:cs typeface="Times New Roman" panose="02020603050405020304" pitchFamily="18" charset="0"/>
              </a:rPr>
              <a:t>La temporalità del paesaggio</a:t>
            </a:r>
            <a:r>
              <a:rPr lang="it-IT" sz="1800" b="1" dirty="0">
                <a:effectLst/>
                <a:latin typeface="Calibri" panose="020F0502020204030204" pitchFamily="34" charset="0"/>
                <a:ea typeface="Calibri" panose="020F0502020204030204" pitchFamily="34" charset="0"/>
                <a:cs typeface="Times New Roman" panose="02020603050405020304" pitchFamily="18" charset="0"/>
              </a:rPr>
              <a:t> </a:t>
            </a:r>
            <a:r>
              <a:rPr lang="it-IT" sz="1800" dirty="0">
                <a:effectLst/>
                <a:latin typeface="Calibri" panose="020F0502020204030204" pitchFamily="34" charset="0"/>
                <a:ea typeface="Calibri" panose="020F0502020204030204" pitchFamily="34" charset="0"/>
                <a:cs typeface="Times New Roman" panose="02020603050405020304" pitchFamily="18" charset="0"/>
              </a:rPr>
              <a:t>(1993) sostiene che</a:t>
            </a:r>
            <a:r>
              <a:rPr lang="it-IT" sz="1800" b="1" dirty="0">
                <a:effectLst/>
                <a:latin typeface="Calibri" panose="020F0502020204030204" pitchFamily="34" charset="0"/>
                <a:ea typeface="Calibri" panose="020F0502020204030204" pitchFamily="34" charset="0"/>
                <a:cs typeface="Times New Roman" panose="02020603050405020304" pitchFamily="18" charset="0"/>
              </a:rPr>
              <a:t> il processo dell’abitare</a:t>
            </a:r>
            <a:r>
              <a:rPr lang="it-IT" sz="1800" dirty="0">
                <a:effectLst/>
                <a:latin typeface="Calibri" panose="020F0502020204030204" pitchFamily="34" charset="0"/>
                <a:ea typeface="Calibri" panose="020F0502020204030204" pitchFamily="34" charset="0"/>
                <a:cs typeface="Times New Roman" panose="02020603050405020304" pitchFamily="18" charset="0"/>
              </a:rPr>
              <a:t> di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Heidegger</a:t>
            </a:r>
            <a:r>
              <a:rPr lang="it-IT" sz="1800" dirty="0">
                <a:effectLst/>
                <a:latin typeface="Calibri" panose="020F0502020204030204" pitchFamily="34" charset="0"/>
                <a:ea typeface="Calibri" panose="020F0502020204030204" pitchFamily="34" charset="0"/>
                <a:cs typeface="Times New Roman" panose="02020603050405020304" pitchFamily="18" charset="0"/>
              </a:rPr>
              <a:t> si configura </a:t>
            </a:r>
            <a:r>
              <a:rPr lang="it-IT" sz="1800" dirty="0">
                <a:latin typeface="Calibri" panose="020F0502020204030204" pitchFamily="34" charset="0"/>
                <a:ea typeface="Calibri" panose="020F0502020204030204" pitchFamily="34" charset="0"/>
                <a:cs typeface="Times New Roman" panose="02020603050405020304" pitchFamily="18" charset="0"/>
              </a:rPr>
              <a:t>come</a:t>
            </a:r>
            <a:r>
              <a:rPr lang="it-IT" sz="1800" dirty="0">
                <a:effectLst/>
                <a:latin typeface="Calibri" panose="020F0502020204030204" pitchFamily="34" charset="0"/>
                <a:ea typeface="Calibri" panose="020F0502020204030204" pitchFamily="34" charset="0"/>
                <a:cs typeface="Times New Roman" panose="02020603050405020304" pitchFamily="18" charset="0"/>
              </a:rPr>
              <a:t>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un atto primario</a:t>
            </a:r>
            <a:r>
              <a:rPr lang="it-IT" sz="1800" dirty="0">
                <a:effectLst/>
                <a:latin typeface="Calibri" panose="020F0502020204030204" pitchFamily="34" charset="0"/>
                <a:ea typeface="Calibri" panose="020F0502020204030204" pitchFamily="34" charset="0"/>
                <a:cs typeface="Times New Roman" panose="02020603050405020304" pitchFamily="18" charset="0"/>
              </a:rPr>
              <a:t>,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intrinsecamente temporale</a:t>
            </a:r>
            <a:r>
              <a:rPr lang="it-IT" sz="1800" dirty="0">
                <a:effectLst/>
                <a:latin typeface="Calibri" panose="020F0502020204030204" pitchFamily="34" charset="0"/>
                <a:ea typeface="Calibri" panose="020F0502020204030204" pitchFamily="34" charset="0"/>
                <a:cs typeface="Times New Roman" panose="02020603050405020304" pitchFamily="18" charset="0"/>
              </a:rPr>
              <a:t>, consistente nel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principio dell’appropriarsi degli spazi territorializzandoli</a:t>
            </a:r>
            <a:r>
              <a:rPr lang="it-IT" sz="1800" dirty="0">
                <a:effectLst/>
                <a:latin typeface="Calibri" panose="020F0502020204030204" pitchFamily="34" charset="0"/>
                <a:ea typeface="Calibri" panose="020F0502020204030204" pitchFamily="34" charset="0"/>
                <a:cs typeface="Times New Roman" panose="02020603050405020304" pitchFamily="18" charset="0"/>
              </a:rPr>
              <a:t>,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organizzandoli e attribuendogli loro </a:t>
            </a:r>
            <a:r>
              <a:rPr lang="it-IT" sz="1800" b="1" dirty="0">
                <a:latin typeface="Calibri" panose="020F0502020204030204" pitchFamily="34" charset="0"/>
                <a:ea typeface="Calibri" panose="020F0502020204030204" pitchFamily="34" charset="0"/>
                <a:cs typeface="Times New Roman" panose="02020603050405020304" pitchFamily="18" charset="0"/>
              </a:rPr>
              <a:t>dei</a:t>
            </a:r>
            <a:r>
              <a:rPr lang="it-IT" sz="1800" b="1" dirty="0">
                <a:effectLst/>
                <a:latin typeface="Calibri" panose="020F0502020204030204" pitchFamily="34" charset="0"/>
                <a:ea typeface="Calibri" panose="020F0502020204030204" pitchFamily="34" charset="0"/>
                <a:cs typeface="Times New Roman" panose="02020603050405020304" pitchFamily="18" charset="0"/>
              </a:rPr>
              <a:t> significati, per poi stabilire con essi relazioni empatiche ed esistenziali.</a:t>
            </a:r>
            <a:r>
              <a:rPr lang="it-IT" sz="1800" dirty="0">
                <a:effectLst/>
                <a:latin typeface="Calibri" panose="020F0502020204030204" pitchFamily="34" charset="0"/>
                <a:ea typeface="Calibri" panose="020F0502020204030204" pitchFamily="34" charset="0"/>
                <a:cs typeface="Times New Roman" panose="02020603050405020304" pitchFamily="18" charset="0"/>
              </a:rPr>
              <a:t> Dal punto di vista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temporale</a:t>
            </a:r>
            <a:r>
              <a:rPr lang="it-IT" sz="1800" dirty="0">
                <a:effectLst/>
                <a:latin typeface="Calibri" panose="020F0502020204030204" pitchFamily="34" charset="0"/>
                <a:ea typeface="Calibri" panose="020F0502020204030204" pitchFamily="34" charset="0"/>
                <a:cs typeface="Times New Roman" panose="02020603050405020304" pitchFamily="18" charset="0"/>
              </a:rPr>
              <a:t> «il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paesaggio</a:t>
            </a:r>
            <a:r>
              <a:rPr lang="it-IT" sz="1800" dirty="0">
                <a:effectLst/>
                <a:latin typeface="Calibri" panose="020F0502020204030204" pitchFamily="34" charset="0"/>
                <a:ea typeface="Calibri" panose="020F0502020204030204" pitchFamily="34" charset="0"/>
                <a:cs typeface="Times New Roman" panose="02020603050405020304" pitchFamily="18" charset="0"/>
              </a:rPr>
              <a:t> è il risultato di</a:t>
            </a:r>
            <a:r>
              <a:rPr lang="it-IT" sz="1800" b="1" dirty="0">
                <a:effectLst/>
                <a:latin typeface="Calibri" panose="020F0502020204030204" pitchFamily="34" charset="0"/>
                <a:ea typeface="Calibri" panose="020F0502020204030204" pitchFamily="34" charset="0"/>
                <a:cs typeface="Times New Roman" panose="02020603050405020304" pitchFamily="18" charset="0"/>
              </a:rPr>
              <a:t> una durevole registrazione delle vite e delle attività di chi ha vissuto in esso, </a:t>
            </a:r>
            <a:r>
              <a:rPr lang="it-IT" sz="1800" dirty="0">
                <a:effectLst/>
                <a:latin typeface="Calibri" panose="020F0502020204030204" pitchFamily="34" charset="0"/>
                <a:ea typeface="Calibri" panose="020F0502020204030204" pitchFamily="34" charset="0"/>
                <a:cs typeface="Times New Roman" panose="02020603050405020304" pitchFamily="18" charset="0"/>
              </a:rPr>
              <a:t>dove facendo così vi hanno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lasciato qualcosa di loro stessi</a:t>
            </a:r>
            <a:r>
              <a:rPr lang="it-IT" sz="1800" dirty="0">
                <a:effectLst/>
                <a:latin typeface="Calibri" panose="020F0502020204030204" pitchFamily="34" charset="0"/>
                <a:ea typeface="Calibri" panose="020F0502020204030204" pitchFamily="34" charset="0"/>
                <a:cs typeface="Times New Roman" panose="02020603050405020304" pitchFamily="18" charset="0"/>
              </a:rPr>
              <a:t> […] attraverso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il viverci</a:t>
            </a:r>
            <a:r>
              <a:rPr lang="it-IT" sz="1800" dirty="0">
                <a:effectLst/>
                <a:latin typeface="Calibri" panose="020F0502020204030204" pitchFamily="34" charset="0"/>
                <a:ea typeface="Calibri" panose="020F0502020204030204" pitchFamily="34" charset="0"/>
                <a:cs typeface="Times New Roman" panose="02020603050405020304" pitchFamily="18" charset="0"/>
              </a:rPr>
              <a:t> il paesaggio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diventa una parte di noi, così come noi siamo parte di esso […] </a:t>
            </a:r>
            <a:r>
              <a:rPr lang="it-IT" sz="1800" dirty="0">
                <a:effectLst/>
                <a:latin typeface="Calibri" panose="020F0502020204030204" pitchFamily="34" charset="0"/>
                <a:ea typeface="Calibri" panose="020F0502020204030204" pitchFamily="34" charset="0"/>
                <a:cs typeface="Times New Roman" panose="02020603050405020304" pitchFamily="18" charset="0"/>
              </a:rPr>
              <a:t>gli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atti costitutivi</a:t>
            </a:r>
            <a:r>
              <a:rPr lang="it-IT" sz="1800" dirty="0">
                <a:effectLst/>
                <a:latin typeface="Calibri" panose="020F0502020204030204" pitchFamily="34" charset="0"/>
                <a:ea typeface="Calibri" panose="020F0502020204030204" pitchFamily="34" charset="0"/>
                <a:cs typeface="Times New Roman" panose="02020603050405020304" pitchFamily="18" charset="0"/>
              </a:rPr>
              <a:t> dell’abitare configurano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dei compiti (</a:t>
            </a:r>
            <a:r>
              <a:rPr lang="it-IT" sz="1800" dirty="0">
                <a:effectLst/>
                <a:latin typeface="Calibri" panose="020F0502020204030204" pitchFamily="34" charset="0"/>
                <a:ea typeface="Calibri" panose="020F0502020204030204" pitchFamily="34" charset="0"/>
                <a:cs typeface="Times New Roman" panose="02020603050405020304" pitchFamily="18" charset="0"/>
              </a:rPr>
              <a:t>qualsiasi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operazione pratica </a:t>
            </a:r>
            <a:r>
              <a:rPr lang="it-IT" sz="1800" dirty="0">
                <a:effectLst/>
                <a:latin typeface="Calibri" panose="020F0502020204030204" pitchFamily="34" charset="0"/>
                <a:ea typeface="Calibri" panose="020F0502020204030204" pitchFamily="34" charset="0"/>
                <a:cs typeface="Times New Roman" panose="02020603050405020304" pitchFamily="18" charset="0"/>
              </a:rPr>
              <a:t>prodotta da</a:t>
            </a:r>
            <a:r>
              <a:rPr lang="it-IT" sz="1800" b="1" dirty="0">
                <a:effectLst/>
                <a:latin typeface="Calibri" panose="020F0502020204030204" pitchFamily="34" charset="0"/>
                <a:ea typeface="Calibri" panose="020F0502020204030204" pitchFamily="34" charset="0"/>
                <a:cs typeface="Times New Roman" panose="02020603050405020304" pitchFamily="18" charset="0"/>
              </a:rPr>
              <a:t> un agente abile in un ambiente, in quanto parte del suo quotidiano viverci) </a:t>
            </a:r>
            <a:r>
              <a:rPr lang="it-IT" sz="1800" dirty="0">
                <a:effectLst/>
                <a:latin typeface="Calibri" panose="020F0502020204030204" pitchFamily="34" charset="0"/>
                <a:ea typeface="Calibri" panose="020F0502020204030204" pitchFamily="34" charset="0"/>
                <a:cs typeface="Times New Roman" panose="02020603050405020304" pitchFamily="18" charset="0"/>
              </a:rPr>
              <a:t>[…]</a:t>
            </a:r>
            <a:r>
              <a:rPr lang="it-IT" sz="1800" b="1" dirty="0">
                <a:effectLst/>
                <a:latin typeface="Calibri" panose="020F0502020204030204" pitchFamily="34" charset="0"/>
                <a:ea typeface="Calibri" panose="020F0502020204030204" pitchFamily="34" charset="0"/>
                <a:cs typeface="Times New Roman" panose="02020603050405020304" pitchFamily="18" charset="0"/>
              </a:rPr>
              <a:t> l’insieme di diversi compiti</a:t>
            </a:r>
            <a:r>
              <a:rPr lang="it-IT" sz="1800" dirty="0">
                <a:effectLst/>
                <a:latin typeface="Calibri" panose="020F0502020204030204" pitchFamily="34" charset="0"/>
                <a:ea typeface="Calibri" panose="020F0502020204030204" pitchFamily="34" charset="0"/>
                <a:cs typeface="Times New Roman" panose="02020603050405020304" pitchFamily="18" charset="0"/>
              </a:rPr>
              <a:t> nel loro muto interagire</a:t>
            </a:r>
            <a:r>
              <a:rPr lang="it-IT" sz="1800" b="1" dirty="0">
                <a:effectLst/>
                <a:latin typeface="Calibri" panose="020F0502020204030204" pitchFamily="34" charset="0"/>
                <a:ea typeface="Calibri" panose="020F0502020204030204" pitchFamily="34" charset="0"/>
                <a:cs typeface="Times New Roman" panose="02020603050405020304" pitchFamily="18" charset="0"/>
              </a:rPr>
              <a:t> </a:t>
            </a:r>
            <a:r>
              <a:rPr lang="it-IT" sz="1800" dirty="0">
                <a:effectLst/>
                <a:latin typeface="Calibri" panose="020F0502020204030204" pitchFamily="34" charset="0"/>
                <a:ea typeface="Calibri" panose="020F0502020204030204" pitchFamily="34" charset="0"/>
                <a:cs typeface="Times New Roman" panose="02020603050405020304" pitchFamily="18" charset="0"/>
              </a:rPr>
              <a:t>costituiscono il</a:t>
            </a:r>
            <a:r>
              <a:rPr lang="it-IT" sz="1800" b="1" dirty="0">
                <a:effectLst/>
                <a:latin typeface="Calibri" panose="020F0502020204030204" pitchFamily="34" charset="0"/>
                <a:ea typeface="Calibri" panose="020F0502020204030204" pitchFamily="34" charset="0"/>
                <a:cs typeface="Times New Roman" panose="02020603050405020304" pitchFamily="18" charset="0"/>
              </a:rPr>
              <a:t> </a:t>
            </a:r>
            <a:r>
              <a:rPr lang="it-IT" sz="1800" b="1" i="1" dirty="0" err="1">
                <a:effectLst/>
                <a:latin typeface="Calibri" panose="020F0502020204030204" pitchFamily="34" charset="0"/>
                <a:ea typeface="Calibri" panose="020F0502020204030204" pitchFamily="34" charset="0"/>
                <a:cs typeface="Times New Roman" panose="02020603050405020304" pitchFamily="18" charset="0"/>
              </a:rPr>
              <a:t>taskscape</a:t>
            </a:r>
            <a:r>
              <a:rPr lang="it-IT" sz="1800" b="1"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gn="just">
              <a:buNone/>
            </a:pPr>
            <a:r>
              <a:rPr lang="it-IT" sz="1800" dirty="0">
                <a:effectLst/>
                <a:latin typeface="Calibri" panose="020F0502020204030204" pitchFamily="34" charset="0"/>
                <a:ea typeface="Calibri" panose="020F0502020204030204" pitchFamily="34" charset="0"/>
                <a:cs typeface="Times New Roman" panose="02020603050405020304" pitchFamily="18" charset="0"/>
              </a:rPr>
              <a:t>Solo nella prospettiva della</a:t>
            </a:r>
            <a:r>
              <a:rPr lang="it-IT" sz="1800" b="1" dirty="0">
                <a:effectLst/>
                <a:latin typeface="Calibri" panose="020F0502020204030204" pitchFamily="34" charset="0"/>
                <a:ea typeface="Calibri" panose="020F0502020204030204" pitchFamily="34" charset="0"/>
                <a:cs typeface="Times New Roman" panose="02020603050405020304" pitchFamily="18" charset="0"/>
              </a:rPr>
              <a:t> temporalità del paesaggio </a:t>
            </a:r>
            <a:r>
              <a:rPr lang="it-IT" sz="1800" dirty="0">
                <a:effectLst/>
                <a:latin typeface="Calibri" panose="020F0502020204030204" pitchFamily="34" charset="0"/>
                <a:ea typeface="Calibri" panose="020F0502020204030204" pitchFamily="34" charset="0"/>
                <a:cs typeface="Times New Roman" panose="02020603050405020304" pitchFamily="18" charset="0"/>
              </a:rPr>
              <a:t>è possibile</a:t>
            </a:r>
            <a:r>
              <a:rPr lang="it-IT" sz="1800" b="1" dirty="0">
                <a:effectLst/>
                <a:latin typeface="Calibri" panose="020F0502020204030204" pitchFamily="34" charset="0"/>
                <a:ea typeface="Calibri" panose="020F0502020204030204" pitchFamily="34" charset="0"/>
                <a:cs typeface="Times New Roman" panose="02020603050405020304" pitchFamily="18" charset="0"/>
              </a:rPr>
              <a:t> superare la distinzione </a:t>
            </a:r>
            <a:r>
              <a:rPr lang="it-IT" sz="1800" dirty="0">
                <a:effectLst/>
                <a:latin typeface="Calibri" panose="020F0502020204030204" pitchFamily="34" charset="0"/>
                <a:ea typeface="Calibri" panose="020F0502020204030204" pitchFamily="34" charset="0"/>
                <a:cs typeface="Times New Roman" panose="02020603050405020304" pitchFamily="18" charset="0"/>
              </a:rPr>
              <a:t>tra lo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studio scientifico della natura a-temporale </a:t>
            </a:r>
            <a:r>
              <a:rPr lang="it-IT" sz="1800" dirty="0">
                <a:effectLst/>
                <a:latin typeface="Calibri" panose="020F0502020204030204" pitchFamily="34" charset="0"/>
                <a:ea typeface="Calibri" panose="020F0502020204030204" pitchFamily="34" charset="0"/>
                <a:cs typeface="Times New Roman" panose="02020603050405020304" pitchFamily="18" charset="0"/>
              </a:rPr>
              <a:t>e lo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studio umanistico della storia dematerializzata.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it-IT" sz="1800" dirty="0">
                <a:effectLst/>
                <a:latin typeface="Calibri" panose="020F0502020204030204" pitchFamily="34" charset="0"/>
                <a:ea typeface="Calibri" panose="020F0502020204030204" pitchFamily="34" charset="0"/>
                <a:cs typeface="Times New Roman" panose="02020603050405020304" pitchFamily="18" charset="0"/>
              </a:rPr>
              <a:t>La </a:t>
            </a:r>
            <a:r>
              <a:rPr lang="it-IT" sz="1800" b="1" dirty="0" err="1">
                <a:effectLst/>
                <a:latin typeface="Calibri" panose="020F0502020204030204" pitchFamily="34" charset="0"/>
                <a:ea typeface="Calibri" panose="020F0502020204030204" pitchFamily="34" charset="0"/>
                <a:cs typeface="Times New Roman" panose="02020603050405020304" pitchFamily="18" charset="0"/>
              </a:rPr>
              <a:t>territorializzazione</a:t>
            </a:r>
            <a:r>
              <a:rPr lang="it-IT" sz="1800" dirty="0">
                <a:effectLst/>
                <a:latin typeface="Calibri" panose="020F0502020204030204" pitchFamily="34" charset="0"/>
                <a:ea typeface="Calibri" panose="020F0502020204030204" pitchFamily="34" charset="0"/>
                <a:cs typeface="Times New Roman" panose="02020603050405020304" pitchFamily="18" charset="0"/>
              </a:rPr>
              <a:t>, intesa come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atto simbolico</a:t>
            </a:r>
            <a:r>
              <a:rPr lang="it-IT" sz="1800" dirty="0">
                <a:effectLst/>
                <a:latin typeface="Calibri" panose="020F0502020204030204" pitchFamily="34" charset="0"/>
                <a:ea typeface="Calibri" panose="020F0502020204030204" pitchFamily="34" charset="0"/>
                <a:cs typeface="Times New Roman" panose="02020603050405020304" pitchFamily="18" charset="0"/>
              </a:rPr>
              <a:t>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lae</a:t>
            </a:r>
            <a:r>
              <a:rPr lang="it-IT" sz="1800" dirty="0">
                <a:effectLst/>
                <a:latin typeface="Calibri" panose="020F0502020204030204" pitchFamily="34" charset="0"/>
                <a:ea typeface="Calibri" panose="020F0502020204030204" pitchFamily="34" charset="0"/>
                <a:cs typeface="Times New Roman" panose="02020603050405020304" pitchFamily="18" charset="0"/>
              </a:rPr>
              <a:t> denominazione dei luoghi),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materiale </a:t>
            </a:r>
            <a:r>
              <a:rPr lang="it-IT" sz="1800" dirty="0">
                <a:effectLst/>
                <a:latin typeface="Calibri" panose="020F0502020204030204" pitchFamily="34" charset="0"/>
                <a:ea typeface="Calibri" panose="020F0502020204030204" pitchFamily="34" charset="0"/>
                <a:cs typeface="Times New Roman" panose="02020603050405020304" pitchFamily="18" charset="0"/>
              </a:rPr>
              <a:t>(la reificazione) e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organizzativo</a:t>
            </a:r>
            <a:r>
              <a:rPr lang="it-IT" sz="1800" dirty="0">
                <a:effectLst/>
                <a:latin typeface="Calibri" panose="020F0502020204030204" pitchFamily="34" charset="0"/>
                <a:ea typeface="Calibri" panose="020F0502020204030204" pitchFamily="34" charset="0"/>
                <a:cs typeface="Times New Roman" panose="02020603050405020304" pitchFamily="18" charset="0"/>
              </a:rPr>
              <a:t> (la strutturazione),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esprime un processo</a:t>
            </a:r>
            <a:r>
              <a:rPr lang="it-IT" sz="1800" dirty="0">
                <a:effectLst/>
                <a:latin typeface="Calibri" panose="020F0502020204030204" pitchFamily="34" charset="0"/>
                <a:ea typeface="Calibri" panose="020F0502020204030204" pitchFamily="34" charset="0"/>
                <a:cs typeface="Times New Roman" panose="02020603050405020304" pitchFamily="18" charset="0"/>
              </a:rPr>
              <a:t> che può essere letto “come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un esito dell’azione sociale, ma anche come una condizione perché l’azione sociale stessa possa ulteriormente dispiegarsi</a:t>
            </a:r>
            <a:r>
              <a:rPr lang="it-IT" sz="1800" dirty="0">
                <a:effectLst/>
                <a:latin typeface="Calibri" panose="020F0502020204030204" pitchFamily="34" charset="0"/>
                <a:ea typeface="Calibri" panose="020F0502020204030204" pitchFamily="34" charset="0"/>
                <a:cs typeface="Times New Roman" panose="02020603050405020304" pitchFamily="18" charset="0"/>
              </a:rPr>
              <a:t>”. E’ il risultato della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continua appropriazione e riappropriazione degli spazi ad opera degli individui che agiscono in un territorio, la quale a sua volta genera anche una continua </a:t>
            </a:r>
            <a:r>
              <a:rPr lang="it-IT" sz="1800" b="1" dirty="0" err="1">
                <a:effectLst/>
                <a:latin typeface="Calibri" panose="020F0502020204030204" pitchFamily="34" charset="0"/>
                <a:ea typeface="Calibri" panose="020F0502020204030204" pitchFamily="34" charset="0"/>
                <a:cs typeface="Times New Roman" panose="02020603050405020304" pitchFamily="18" charset="0"/>
              </a:rPr>
              <a:t>ri-semantizzazione</a:t>
            </a:r>
            <a:r>
              <a:rPr lang="it-IT" sz="1800" b="1" dirty="0">
                <a:effectLst/>
                <a:latin typeface="Calibri" panose="020F0502020204030204" pitchFamily="34" charset="0"/>
                <a:ea typeface="Calibri" panose="020F0502020204030204" pitchFamily="34" charset="0"/>
                <a:cs typeface="Times New Roman" panose="02020603050405020304" pitchFamily="18" charset="0"/>
              </a:rPr>
              <a:t> dei luoghi. </a:t>
            </a:r>
          </a:p>
          <a:p>
            <a:pPr marL="0" indent="0" algn="just">
              <a:buNone/>
            </a:pPr>
            <a:r>
              <a:rPr lang="it-IT" sz="1800" dirty="0">
                <a:effectLst/>
                <a:latin typeface="Calibri" panose="020F0502020204030204" pitchFamily="34" charset="0"/>
                <a:ea typeface="Calibri" panose="020F0502020204030204" pitchFamily="34" charset="0"/>
                <a:cs typeface="Times New Roman" panose="02020603050405020304" pitchFamily="18" charset="0"/>
              </a:rPr>
              <a:t>Da questo punto di vista, il</a:t>
            </a:r>
            <a:r>
              <a:rPr lang="it-IT" sz="1800" b="1" dirty="0">
                <a:effectLst/>
                <a:latin typeface="Calibri" panose="020F0502020204030204" pitchFamily="34" charset="0"/>
                <a:ea typeface="Calibri" panose="020F0502020204030204" pitchFamily="34" charset="0"/>
                <a:cs typeface="Times New Roman" panose="02020603050405020304" pitchFamily="18" charset="0"/>
              </a:rPr>
              <a:t> paesaggio</a:t>
            </a:r>
            <a:r>
              <a:rPr lang="it-IT" sz="1800" dirty="0">
                <a:effectLst/>
                <a:latin typeface="Calibri" panose="020F0502020204030204" pitchFamily="34" charset="0"/>
                <a:ea typeface="Calibri" panose="020F0502020204030204" pitchFamily="34" charset="0"/>
                <a:cs typeface="Times New Roman" panose="02020603050405020304" pitchFamily="18" charset="0"/>
              </a:rPr>
              <a:t> si configura come uno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strumento per l’interpretazione dei processi territoriali</a:t>
            </a:r>
            <a:r>
              <a:rPr lang="it-IT" sz="1800" dirty="0">
                <a:effectLst/>
                <a:latin typeface="Calibri" panose="020F0502020204030204" pitchFamily="34" charset="0"/>
                <a:ea typeface="Calibri" panose="020F0502020204030204" pitchFamily="34" charset="0"/>
                <a:cs typeface="Times New Roman" panose="02020603050405020304" pitchFamily="18" charset="0"/>
              </a:rPr>
              <a:t>, in quanto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espressione</a:t>
            </a:r>
            <a:r>
              <a:rPr lang="it-IT" sz="1800" dirty="0">
                <a:effectLst/>
                <a:latin typeface="Calibri" panose="020F0502020204030204" pitchFamily="34" charset="0"/>
                <a:ea typeface="Calibri" panose="020F0502020204030204" pitchFamily="34" charset="0"/>
                <a:cs typeface="Times New Roman" panose="02020603050405020304" pitchFamily="18" charset="0"/>
              </a:rPr>
              <a:t>, al contempo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materiale e estetica</a:t>
            </a:r>
            <a:r>
              <a:rPr lang="it-IT" sz="1800" dirty="0">
                <a:effectLst/>
                <a:latin typeface="Calibri" panose="020F0502020204030204" pitchFamily="34" charset="0"/>
                <a:ea typeface="Calibri" panose="020F0502020204030204" pitchFamily="34" charset="0"/>
                <a:cs typeface="Times New Roman" panose="02020603050405020304" pitchFamily="18" charset="0"/>
              </a:rPr>
              <a:t>, delle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relazioni empatiche che si creano tra gli individui e gli ecosistemi</a:t>
            </a:r>
            <a:r>
              <a:rPr lang="it-IT" sz="1800" dirty="0">
                <a:effectLst/>
                <a:latin typeface="Calibri" panose="020F0502020204030204" pitchFamily="34" charset="0"/>
                <a:ea typeface="Calibri" panose="020F0502020204030204" pitchFamily="34" charset="0"/>
                <a:cs typeface="Times New Roman" panose="02020603050405020304" pitchFamily="18" charset="0"/>
              </a:rPr>
              <a:t>.</a:t>
            </a:r>
            <a:r>
              <a:rPr lang="it-IT" sz="1200" dirty="0">
                <a:effectLst/>
              </a:rPr>
              <a:t>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magine 3">
            <a:extLst>
              <a:ext uri="{FF2B5EF4-FFF2-40B4-BE49-F238E27FC236}">
                <a16:creationId xmlns:a16="http://schemas.microsoft.com/office/drawing/2014/main" id="{B20C9BA2-A4CB-F04E-844C-1B808C79A8B8}"/>
              </a:ext>
            </a:extLst>
          </p:cNvPr>
          <p:cNvPicPr>
            <a:picLocks noChangeAspect="1"/>
          </p:cNvPicPr>
          <p:nvPr/>
        </p:nvPicPr>
        <p:blipFill>
          <a:blip r:embed="rId2"/>
          <a:stretch>
            <a:fillRect/>
          </a:stretch>
        </p:blipFill>
        <p:spPr>
          <a:xfrm>
            <a:off x="163109" y="70168"/>
            <a:ext cx="2698153" cy="1118552"/>
          </a:xfrm>
          <a:prstGeom prst="rect">
            <a:avLst/>
          </a:prstGeom>
        </p:spPr>
      </p:pic>
    </p:spTree>
    <p:extLst>
      <p:ext uri="{BB962C8B-B14F-4D97-AF65-F5344CB8AC3E}">
        <p14:creationId xmlns:p14="http://schemas.microsoft.com/office/powerpoint/2010/main" val="4058292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960183B-9C50-9C47-8ACC-5184A71FE883}"/>
              </a:ext>
            </a:extLst>
          </p:cNvPr>
          <p:cNvSpPr>
            <a:spLocks noGrp="1"/>
          </p:cNvSpPr>
          <p:nvPr>
            <p:ph type="title"/>
          </p:nvPr>
        </p:nvSpPr>
        <p:spPr>
          <a:xfrm>
            <a:off x="838200" y="1176655"/>
            <a:ext cx="10515600" cy="652145"/>
          </a:xfrm>
        </p:spPr>
        <p:txBody>
          <a:bodyPr>
            <a:normAutofit/>
          </a:bodyPr>
          <a:lstStyle/>
          <a:p>
            <a:pPr algn="ctr"/>
            <a:r>
              <a:rPr lang="it-IT" sz="3200" b="1" dirty="0"/>
              <a:t>La relazione con i luoghi: geografia e antropologia  </a:t>
            </a:r>
          </a:p>
        </p:txBody>
      </p:sp>
      <p:sp>
        <p:nvSpPr>
          <p:cNvPr id="3" name="Segnaposto contenuto 2">
            <a:extLst>
              <a:ext uri="{FF2B5EF4-FFF2-40B4-BE49-F238E27FC236}">
                <a16:creationId xmlns:a16="http://schemas.microsoft.com/office/drawing/2014/main" id="{E0D36C37-1A7E-E94C-A65D-1C4CD05E1C38}"/>
              </a:ext>
            </a:extLst>
          </p:cNvPr>
          <p:cNvSpPr>
            <a:spLocks noGrp="1"/>
          </p:cNvSpPr>
          <p:nvPr>
            <p:ph idx="1"/>
          </p:nvPr>
        </p:nvSpPr>
        <p:spPr>
          <a:xfrm>
            <a:off x="228600" y="2179954"/>
            <a:ext cx="11727180" cy="4596447"/>
          </a:xfrm>
        </p:spPr>
        <p:txBody>
          <a:bodyPr>
            <a:normAutofit fontScale="92500"/>
          </a:bodyPr>
          <a:lstStyle/>
          <a:p>
            <a:pPr marL="0" indent="0" algn="just">
              <a:buNone/>
            </a:pPr>
            <a:r>
              <a:rPr lang="it-IT" sz="2200" dirty="0">
                <a:effectLst/>
                <a:latin typeface="Calibri" panose="020F0502020204030204" pitchFamily="34" charset="0"/>
                <a:ea typeface="Calibri" panose="020F0502020204030204" pitchFamily="34" charset="0"/>
                <a:cs typeface="Times New Roman" panose="02020603050405020304" pitchFamily="18" charset="0"/>
              </a:rPr>
              <a:t>Il </a:t>
            </a:r>
            <a:r>
              <a:rPr lang="it-IT" sz="2200" b="1" dirty="0">
                <a:effectLst/>
                <a:latin typeface="Calibri" panose="020F0502020204030204" pitchFamily="34" charset="0"/>
                <a:ea typeface="Calibri" panose="020F0502020204030204" pitchFamily="34" charset="0"/>
                <a:cs typeface="Times New Roman" panose="02020603050405020304" pitchFamily="18" charset="0"/>
              </a:rPr>
              <a:t>paesaggio</a:t>
            </a:r>
            <a:r>
              <a:rPr lang="it-IT" sz="2200" dirty="0">
                <a:effectLst/>
                <a:latin typeface="Calibri" panose="020F0502020204030204" pitchFamily="34" charset="0"/>
                <a:ea typeface="Calibri" panose="020F0502020204030204" pitchFamily="34" charset="0"/>
                <a:cs typeface="Times New Roman" panose="02020603050405020304" pitchFamily="18" charset="0"/>
              </a:rPr>
              <a:t> è la </a:t>
            </a:r>
            <a:r>
              <a:rPr lang="it-IT" sz="2200" b="1" dirty="0">
                <a:effectLst/>
                <a:latin typeface="Calibri" panose="020F0502020204030204" pitchFamily="34" charset="0"/>
                <a:ea typeface="Calibri" panose="020F0502020204030204" pitchFamily="34" charset="0"/>
                <a:cs typeface="Times New Roman" panose="02020603050405020304" pitchFamily="18" charset="0"/>
              </a:rPr>
              <a:t>rappresentazione della relazione esistenziale che lega i soggetti ai luoghi</a:t>
            </a:r>
            <a:r>
              <a:rPr lang="it-IT" sz="2200" dirty="0">
                <a:effectLst/>
                <a:latin typeface="Calibri" panose="020F0502020204030204" pitchFamily="34" charset="0"/>
                <a:ea typeface="Calibri" panose="020F0502020204030204" pitchFamily="34" charset="0"/>
                <a:cs typeface="Times New Roman" panose="02020603050405020304" pitchFamily="18" charset="0"/>
              </a:rPr>
              <a:t>, e si configura come il </a:t>
            </a:r>
            <a:r>
              <a:rPr lang="it-IT" sz="2200" b="1" dirty="0">
                <a:effectLst/>
                <a:latin typeface="Calibri" panose="020F0502020204030204" pitchFamily="34" charset="0"/>
                <a:ea typeface="Calibri" panose="020F0502020204030204" pitchFamily="34" charset="0"/>
                <a:cs typeface="Times New Roman" panose="02020603050405020304" pitchFamily="18" charset="0"/>
              </a:rPr>
              <a:t>risultato dell’esperienza concreta nel territorio</a:t>
            </a:r>
            <a:r>
              <a:rPr lang="it-IT" sz="2200" dirty="0">
                <a:effectLst/>
                <a:latin typeface="Calibri" panose="020F0502020204030204" pitchFamily="34" charset="0"/>
                <a:ea typeface="Calibri" panose="020F0502020204030204" pitchFamily="34" charset="0"/>
                <a:cs typeface="Times New Roman" panose="02020603050405020304" pitchFamily="18" charset="0"/>
              </a:rPr>
              <a:t>, che </a:t>
            </a:r>
            <a:r>
              <a:rPr lang="it-IT" sz="2200" b="1" dirty="0">
                <a:effectLst/>
                <a:latin typeface="Calibri" panose="020F0502020204030204" pitchFamily="34" charset="0"/>
                <a:ea typeface="Calibri" panose="020F0502020204030204" pitchFamily="34" charset="0"/>
                <a:cs typeface="Times New Roman" panose="02020603050405020304" pitchFamily="18" charset="0"/>
              </a:rPr>
              <a:t>permette la creazione di una relazione profondamente radicata nell’individuo e nella comunità locale</a:t>
            </a:r>
            <a:r>
              <a:rPr lang="it-IT" sz="2200" dirty="0">
                <a:effectLst/>
                <a:latin typeface="Calibri" panose="020F0502020204030204" pitchFamily="34" charset="0"/>
                <a:ea typeface="Calibri" panose="020F0502020204030204" pitchFamily="34" charset="0"/>
                <a:cs typeface="Times New Roman" panose="02020603050405020304" pitchFamily="18" charset="0"/>
              </a:rPr>
              <a:t>. Il paesaggio può essere considerato come </a:t>
            </a:r>
            <a:r>
              <a:rPr lang="it-IT" sz="2200" b="1" dirty="0">
                <a:effectLst/>
                <a:latin typeface="Calibri" panose="020F0502020204030204" pitchFamily="34" charset="0"/>
                <a:ea typeface="Calibri" panose="020F0502020204030204" pitchFamily="34" charset="0"/>
                <a:cs typeface="Times New Roman" panose="02020603050405020304" pitchFamily="18" charset="0"/>
              </a:rPr>
              <a:t>un indice del grado di realizzazione di un’alleanza tra le comunità locali e gli ecosistemi</a:t>
            </a:r>
            <a:r>
              <a:rPr lang="it-IT" sz="2200" dirty="0">
                <a:effectLst/>
                <a:latin typeface="Calibri" panose="020F0502020204030204" pitchFamily="34" charset="0"/>
                <a:ea typeface="Calibri" panose="020F0502020204030204" pitchFamily="34" charset="0"/>
                <a:cs typeface="Times New Roman" panose="02020603050405020304" pitchFamily="18" charset="0"/>
              </a:rPr>
              <a:t>, come il </a:t>
            </a:r>
            <a:r>
              <a:rPr lang="it-IT" sz="2200" b="1" dirty="0">
                <a:effectLst/>
                <a:latin typeface="Calibri" panose="020F0502020204030204" pitchFamily="34" charset="0"/>
                <a:ea typeface="Calibri" panose="020F0502020204030204" pitchFamily="34" charset="0"/>
                <a:cs typeface="Times New Roman" panose="02020603050405020304" pitchFamily="18" charset="0"/>
              </a:rPr>
              <a:t>risultato espressivo del processo di appropriazione connesso allo sviluppo locale di un territorio</a:t>
            </a:r>
            <a:r>
              <a:rPr lang="it-IT" sz="2200" dirty="0">
                <a:effectLst/>
                <a:latin typeface="Calibri" panose="020F0502020204030204" pitchFamily="34" charset="0"/>
                <a:ea typeface="Calibri" panose="020F0502020204030204" pitchFamily="34" charset="0"/>
                <a:cs typeface="Times New Roman" panose="02020603050405020304" pitchFamily="18" charset="0"/>
              </a:rPr>
              <a:t>.   </a:t>
            </a:r>
            <a:endParaRPr lang="it-IT" sz="2200" dirty="0">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it-IT" sz="2200" dirty="0">
                <a:effectLst/>
                <a:latin typeface="Calibri" panose="020F0502020204030204" pitchFamily="34" charset="0"/>
                <a:ea typeface="Calibri" panose="020F0502020204030204" pitchFamily="34" charset="0"/>
                <a:cs typeface="Times New Roman" panose="02020603050405020304" pitchFamily="18" charset="0"/>
              </a:rPr>
              <a:t>Il</a:t>
            </a:r>
            <a:r>
              <a:rPr lang="it-IT" sz="2200" b="1" dirty="0">
                <a:effectLst/>
                <a:latin typeface="Calibri" panose="020F0502020204030204" pitchFamily="34" charset="0"/>
                <a:ea typeface="Calibri" panose="020F0502020204030204" pitchFamily="34" charset="0"/>
                <a:cs typeface="Times New Roman" panose="02020603050405020304" pitchFamily="18" charset="0"/>
              </a:rPr>
              <a:t> paesaggio </a:t>
            </a:r>
            <a:r>
              <a:rPr lang="it-IT" sz="2200" dirty="0">
                <a:effectLst/>
                <a:latin typeface="Calibri" panose="020F0502020204030204" pitchFamily="34" charset="0"/>
                <a:ea typeface="Calibri" panose="020F0502020204030204" pitchFamily="34" charset="0"/>
                <a:cs typeface="Times New Roman" panose="02020603050405020304" pitchFamily="18" charset="0"/>
              </a:rPr>
              <a:t>non può essere studiato in relazione a una </a:t>
            </a:r>
            <a:r>
              <a:rPr lang="it-IT" sz="2200" b="1" dirty="0">
                <a:effectLst/>
                <a:latin typeface="Calibri" panose="020F0502020204030204" pitchFamily="34" charset="0"/>
                <a:ea typeface="Calibri" panose="020F0502020204030204" pitchFamily="34" charset="0"/>
                <a:cs typeface="Times New Roman" panose="02020603050405020304" pitchFamily="18" charset="0"/>
              </a:rPr>
              <a:t>identità omogenea  </a:t>
            </a:r>
            <a:r>
              <a:rPr lang="it-IT" sz="2200" dirty="0">
                <a:effectLst/>
                <a:latin typeface="Calibri" panose="020F0502020204030204" pitchFamily="34" charset="0"/>
                <a:ea typeface="Calibri" panose="020F0502020204030204" pitchFamily="34" charset="0"/>
                <a:cs typeface="Times New Roman" panose="02020603050405020304" pitchFamily="18" charset="0"/>
              </a:rPr>
              <a:t>e </a:t>
            </a:r>
            <a:r>
              <a:rPr lang="it-IT" sz="2200" b="1" dirty="0">
                <a:effectLst/>
                <a:latin typeface="Calibri" panose="020F0502020204030204" pitchFamily="34" charset="0"/>
                <a:ea typeface="Calibri" panose="020F0502020204030204" pitchFamily="34" charset="0"/>
                <a:cs typeface="Times New Roman" panose="02020603050405020304" pitchFamily="18" charset="0"/>
              </a:rPr>
              <a:t>stabile</a:t>
            </a:r>
            <a:r>
              <a:rPr lang="it-IT" sz="2200" dirty="0">
                <a:effectLst/>
                <a:latin typeface="Calibri" panose="020F0502020204030204" pitchFamily="34" charset="0"/>
                <a:ea typeface="Calibri" panose="020F0502020204030204" pitchFamily="34" charset="0"/>
                <a:cs typeface="Times New Roman" panose="02020603050405020304" pitchFamily="18" charset="0"/>
              </a:rPr>
              <a:t>, bensì come la </a:t>
            </a:r>
            <a:r>
              <a:rPr lang="it-IT" sz="2200" b="1" dirty="0">
                <a:effectLst/>
                <a:latin typeface="Calibri" panose="020F0502020204030204" pitchFamily="34" charset="0"/>
                <a:ea typeface="Calibri" panose="020F0502020204030204" pitchFamily="34" charset="0"/>
                <a:cs typeface="Times New Roman" panose="02020603050405020304" pitchFamily="18" charset="0"/>
              </a:rPr>
              <a:t>risultante di processi di continua rielaborazione </a:t>
            </a:r>
            <a:r>
              <a:rPr lang="it-IT" sz="2200" dirty="0">
                <a:effectLst/>
                <a:latin typeface="Calibri" panose="020F0502020204030204" pitchFamily="34" charset="0"/>
                <a:ea typeface="Calibri" panose="020F0502020204030204" pitchFamily="34" charset="0"/>
                <a:cs typeface="Times New Roman" panose="02020603050405020304" pitchFamily="18" charset="0"/>
              </a:rPr>
              <a:t>e </a:t>
            </a:r>
            <a:r>
              <a:rPr lang="it-IT" sz="2200" b="1" dirty="0">
                <a:effectLst/>
                <a:latin typeface="Calibri" panose="020F0502020204030204" pitchFamily="34" charset="0"/>
                <a:ea typeface="Calibri" panose="020F0502020204030204" pitchFamily="34" charset="0"/>
                <a:cs typeface="Times New Roman" panose="02020603050405020304" pitchFamily="18" charset="0"/>
              </a:rPr>
              <a:t>generati</a:t>
            </a:r>
            <a:r>
              <a:rPr lang="it-IT" sz="2200" dirty="0">
                <a:effectLst/>
                <a:latin typeface="Calibri" panose="020F0502020204030204" pitchFamily="34" charset="0"/>
                <a:ea typeface="Calibri" panose="020F0502020204030204" pitchFamily="34" charset="0"/>
                <a:cs typeface="Times New Roman" panose="02020603050405020304" pitchFamily="18" charset="0"/>
              </a:rPr>
              <a:t> dalla </a:t>
            </a:r>
            <a:r>
              <a:rPr lang="it-IT" sz="2200" b="1" dirty="0">
                <a:effectLst/>
                <a:latin typeface="Calibri" panose="020F0502020204030204" pitchFamily="34" charset="0"/>
                <a:ea typeface="Calibri" panose="020F0502020204030204" pitchFamily="34" charset="0"/>
                <a:cs typeface="Times New Roman" panose="02020603050405020304" pitchFamily="18" charset="0"/>
              </a:rPr>
              <a:t>giustapposizione di elementi di stabilità, di tradizioni storiche e di flussi globali</a:t>
            </a:r>
            <a:r>
              <a:rPr lang="it-IT" sz="22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gn="just">
              <a:buNone/>
            </a:pPr>
            <a:r>
              <a:rPr lang="it-IT" sz="2200" dirty="0">
                <a:effectLst/>
                <a:latin typeface="Calibri" panose="020F0502020204030204" pitchFamily="34" charset="0"/>
                <a:ea typeface="Calibri" panose="020F0502020204030204" pitchFamily="34" charset="0"/>
                <a:cs typeface="Times New Roman" panose="02020603050405020304" pitchFamily="18" charset="0"/>
              </a:rPr>
              <a:t>Il paesaggio come </a:t>
            </a:r>
            <a:r>
              <a:rPr lang="it-IT" sz="2200" b="1" dirty="0">
                <a:effectLst/>
                <a:latin typeface="Calibri" panose="020F0502020204030204" pitchFamily="34" charset="0"/>
                <a:ea typeface="Calibri" panose="020F0502020204030204" pitchFamily="34" charset="0"/>
                <a:cs typeface="Times New Roman" panose="02020603050405020304" pitchFamily="18" charset="0"/>
              </a:rPr>
              <a:t>spazio relazionale aperto</a:t>
            </a:r>
            <a:r>
              <a:rPr lang="it-IT" sz="2200" dirty="0">
                <a:effectLst/>
                <a:latin typeface="Calibri" panose="020F0502020204030204" pitchFamily="34" charset="0"/>
                <a:ea typeface="Calibri" panose="020F0502020204030204" pitchFamily="34" charset="0"/>
                <a:cs typeface="Times New Roman" panose="02020603050405020304" pitchFamily="18" charset="0"/>
              </a:rPr>
              <a:t> e </a:t>
            </a:r>
            <a:r>
              <a:rPr lang="it-IT" sz="2200" b="1" dirty="0">
                <a:effectLst/>
                <a:latin typeface="Calibri" panose="020F0502020204030204" pitchFamily="34" charset="0"/>
                <a:ea typeface="Calibri" panose="020F0502020204030204" pitchFamily="34" charset="0"/>
                <a:cs typeface="Times New Roman" panose="02020603050405020304" pitchFamily="18" charset="0"/>
              </a:rPr>
              <a:t>interconnesso</a:t>
            </a:r>
            <a:r>
              <a:rPr lang="it-IT" sz="2200" dirty="0">
                <a:effectLst/>
                <a:latin typeface="Calibri" panose="020F0502020204030204" pitchFamily="34" charset="0"/>
                <a:ea typeface="Calibri" panose="020F0502020204030204" pitchFamily="34" charset="0"/>
                <a:cs typeface="Times New Roman" panose="02020603050405020304" pitchFamily="18" charset="0"/>
              </a:rPr>
              <a:t> impone anche un </a:t>
            </a:r>
            <a:r>
              <a:rPr lang="it-IT" sz="2200" b="1" dirty="0">
                <a:effectLst/>
                <a:latin typeface="Calibri" panose="020F0502020204030204" pitchFamily="34" charset="0"/>
                <a:ea typeface="Calibri" panose="020F0502020204030204" pitchFamily="34" charset="0"/>
                <a:cs typeface="Times New Roman" panose="02020603050405020304" pitchFamily="18" charset="0"/>
              </a:rPr>
              <a:t>ripensamento del significato dei processi di sviluppo locale</a:t>
            </a:r>
            <a:r>
              <a:rPr lang="it-IT" sz="2200" dirty="0">
                <a:effectLst/>
                <a:latin typeface="Calibri" panose="020F0502020204030204" pitchFamily="34" charset="0"/>
                <a:ea typeface="Calibri" panose="020F0502020204030204" pitchFamily="34" charset="0"/>
                <a:cs typeface="Times New Roman" panose="02020603050405020304" pitchFamily="18" charset="0"/>
              </a:rPr>
              <a:t>. Essi devono essere studiati considerandone i </a:t>
            </a:r>
            <a:r>
              <a:rPr lang="it-IT" sz="2200" b="1" dirty="0">
                <a:effectLst/>
                <a:latin typeface="Calibri" panose="020F0502020204030204" pitchFamily="34" charset="0"/>
                <a:ea typeface="Calibri" panose="020F0502020204030204" pitchFamily="34" charset="0"/>
                <a:cs typeface="Times New Roman" panose="02020603050405020304" pitchFamily="18" charset="0"/>
              </a:rPr>
              <a:t>riflessi sulla scala globale</a:t>
            </a:r>
            <a:r>
              <a:rPr lang="it-IT" sz="2200" dirty="0">
                <a:effectLst/>
                <a:latin typeface="Calibri" panose="020F0502020204030204" pitchFamily="34" charset="0"/>
                <a:ea typeface="Calibri" panose="020F0502020204030204" pitchFamily="34" charset="0"/>
                <a:cs typeface="Times New Roman" panose="02020603050405020304" pitchFamily="18" charset="0"/>
              </a:rPr>
              <a:t>, e valutando la </a:t>
            </a:r>
            <a:r>
              <a:rPr lang="it-IT" sz="2200" b="1" dirty="0">
                <a:effectLst/>
                <a:latin typeface="Calibri" panose="020F0502020204030204" pitchFamily="34" charset="0"/>
                <a:ea typeface="Calibri" panose="020F0502020204030204" pitchFamily="34" charset="0"/>
                <a:cs typeface="Times New Roman" panose="02020603050405020304" pitchFamily="18" charset="0"/>
              </a:rPr>
              <a:t>complessità dei processi </a:t>
            </a:r>
            <a:r>
              <a:rPr lang="it-IT" sz="2200" dirty="0">
                <a:effectLst/>
                <a:latin typeface="Calibri" panose="020F0502020204030204" pitchFamily="34" charset="0"/>
                <a:ea typeface="Calibri" panose="020F0502020204030204" pitchFamily="34" charset="0"/>
                <a:cs typeface="Times New Roman" panose="02020603050405020304" pitchFamily="18" charset="0"/>
              </a:rPr>
              <a:t>che riguardano </a:t>
            </a:r>
            <a:r>
              <a:rPr lang="it-IT" sz="2200" b="1" dirty="0">
                <a:effectLst/>
                <a:latin typeface="Calibri" panose="020F0502020204030204" pitchFamily="34" charset="0"/>
                <a:ea typeface="Calibri" panose="020F0502020204030204" pitchFamily="34" charset="0"/>
                <a:cs typeface="Times New Roman" panose="02020603050405020304" pitchFamily="18" charset="0"/>
              </a:rPr>
              <a:t>non solo </a:t>
            </a:r>
            <a:r>
              <a:rPr lang="it-IT" sz="2200" dirty="0">
                <a:effectLst/>
                <a:latin typeface="Calibri" panose="020F0502020204030204" pitchFamily="34" charset="0"/>
                <a:ea typeface="Calibri" panose="020F0502020204030204" pitchFamily="34" charset="0"/>
                <a:cs typeface="Times New Roman" panose="02020603050405020304" pitchFamily="18" charset="0"/>
              </a:rPr>
              <a:t>i gruppi umani, bensì </a:t>
            </a:r>
            <a:r>
              <a:rPr lang="it-IT" sz="2200" b="1" dirty="0">
                <a:effectLst/>
                <a:latin typeface="Calibri" panose="020F0502020204030204" pitchFamily="34" charset="0"/>
                <a:ea typeface="Calibri" panose="020F0502020204030204" pitchFamily="34" charset="0"/>
                <a:cs typeface="Times New Roman" panose="02020603050405020304" pitchFamily="18" charset="0"/>
              </a:rPr>
              <a:t>l’intero ecosistema locale </a:t>
            </a:r>
            <a:r>
              <a:rPr lang="it-IT" sz="2200" dirty="0">
                <a:effectLst/>
                <a:latin typeface="Calibri" panose="020F0502020204030204" pitchFamily="34" charset="0"/>
                <a:ea typeface="Calibri" panose="020F0502020204030204" pitchFamily="34" charset="0"/>
                <a:cs typeface="Times New Roman" panose="02020603050405020304" pitchFamily="18" charset="0"/>
              </a:rPr>
              <a:t>in cui si svolge l’agire territoriale, interconnesso con tutte le componenti dell’ecosistema globale. Questo modo di intendere il concetto di luogo impone uno </a:t>
            </a:r>
            <a:r>
              <a:rPr lang="it-IT" sz="2200" b="1" dirty="0">
                <a:effectLst/>
                <a:latin typeface="Calibri" panose="020F0502020204030204" pitchFamily="34" charset="0"/>
                <a:ea typeface="Calibri" panose="020F0502020204030204" pitchFamily="34" charset="0"/>
                <a:cs typeface="Times New Roman" panose="02020603050405020304" pitchFamily="18" charset="0"/>
              </a:rPr>
              <a:t>studio dello sviluppo locale</a:t>
            </a:r>
            <a:r>
              <a:rPr lang="it-IT" sz="2200" dirty="0">
                <a:effectLst/>
                <a:latin typeface="Calibri" panose="020F0502020204030204" pitchFamily="34" charset="0"/>
                <a:ea typeface="Calibri" panose="020F0502020204030204" pitchFamily="34" charset="0"/>
                <a:cs typeface="Times New Roman" panose="02020603050405020304" pitchFamily="18" charset="0"/>
              </a:rPr>
              <a:t> non solo inteso in senso </a:t>
            </a:r>
            <a:r>
              <a:rPr lang="it-IT" sz="2200" b="1" dirty="0" err="1">
                <a:effectLst/>
                <a:latin typeface="Calibri" panose="020F0502020204030204" pitchFamily="34" charset="0"/>
                <a:ea typeface="Calibri" panose="020F0502020204030204" pitchFamily="34" charset="0"/>
                <a:cs typeface="Times New Roman" panose="02020603050405020304" pitchFamily="18" charset="0"/>
              </a:rPr>
              <a:t>transcalare</a:t>
            </a:r>
            <a:r>
              <a:rPr lang="it-IT" sz="2200" dirty="0">
                <a:effectLst/>
                <a:latin typeface="Calibri" panose="020F0502020204030204" pitchFamily="34" charset="0"/>
                <a:ea typeface="Calibri" panose="020F0502020204030204" pitchFamily="34" charset="0"/>
                <a:cs typeface="Times New Roman" panose="02020603050405020304" pitchFamily="18" charset="0"/>
              </a:rPr>
              <a:t> bensì anche </a:t>
            </a:r>
            <a:r>
              <a:rPr lang="it-IT" sz="2200" b="1" dirty="0">
                <a:effectLst/>
                <a:latin typeface="Calibri" panose="020F0502020204030204" pitchFamily="34" charset="0"/>
                <a:ea typeface="Calibri" panose="020F0502020204030204" pitchFamily="34" charset="0"/>
                <a:cs typeface="Times New Roman" panose="02020603050405020304" pitchFamily="18" charset="0"/>
              </a:rPr>
              <a:t>integrato</a:t>
            </a:r>
            <a:r>
              <a:rPr lang="it-IT" sz="2200" dirty="0">
                <a:effectLst/>
                <a:latin typeface="Calibri" panose="020F0502020204030204" pitchFamily="34" charset="0"/>
                <a:ea typeface="Calibri" panose="020F0502020204030204" pitchFamily="34" charset="0"/>
                <a:cs typeface="Times New Roman" panose="02020603050405020304" pitchFamily="18" charset="0"/>
              </a:rPr>
              <a:t> e </a:t>
            </a:r>
            <a:r>
              <a:rPr lang="it-IT" sz="2200" b="1" dirty="0">
                <a:effectLst/>
                <a:latin typeface="Calibri" panose="020F0502020204030204" pitchFamily="34" charset="0"/>
                <a:ea typeface="Calibri" panose="020F0502020204030204" pitchFamily="34" charset="0"/>
                <a:cs typeface="Times New Roman" panose="02020603050405020304" pitchFamily="18" charset="0"/>
              </a:rPr>
              <a:t>complesso</a:t>
            </a:r>
            <a:r>
              <a:rPr lang="it-IT" sz="2200" dirty="0">
                <a:effectLst/>
                <a:latin typeface="Calibri" panose="020F0502020204030204" pitchFamily="34" charset="0"/>
                <a:ea typeface="Calibri" panose="020F0502020204030204" pitchFamily="34" charset="0"/>
                <a:cs typeface="Times New Roman" panose="02020603050405020304" pitchFamily="18" charset="0"/>
              </a:rPr>
              <a:t>, in grado di </a:t>
            </a:r>
            <a:r>
              <a:rPr lang="it-IT" sz="2200" b="1" dirty="0">
                <a:effectLst/>
                <a:latin typeface="Calibri" panose="020F0502020204030204" pitchFamily="34" charset="0"/>
                <a:ea typeface="Calibri" panose="020F0502020204030204" pitchFamily="34" charset="0"/>
                <a:cs typeface="Times New Roman" panose="02020603050405020304" pitchFamily="18" charset="0"/>
              </a:rPr>
              <a:t>comprendere processi umani</a:t>
            </a:r>
            <a:r>
              <a:rPr lang="it-IT" sz="2200" dirty="0">
                <a:effectLst/>
                <a:latin typeface="Calibri" panose="020F0502020204030204" pitchFamily="34" charset="0"/>
                <a:ea typeface="Calibri" panose="020F0502020204030204" pitchFamily="34" charset="0"/>
                <a:cs typeface="Times New Roman" panose="02020603050405020304" pitchFamily="18" charset="0"/>
              </a:rPr>
              <a:t> ed </a:t>
            </a:r>
            <a:r>
              <a:rPr lang="it-IT" sz="2200" b="1" dirty="0">
                <a:effectLst/>
                <a:latin typeface="Calibri" panose="020F0502020204030204" pitchFamily="34" charset="0"/>
                <a:ea typeface="Calibri" panose="020F0502020204030204" pitchFamily="34" charset="0"/>
                <a:cs typeface="Times New Roman" panose="02020603050405020304" pitchFamily="18" charset="0"/>
              </a:rPr>
              <a:t>ecologici</a:t>
            </a:r>
            <a:r>
              <a:rPr lang="it-IT" sz="2200" dirty="0">
                <a:effectLst/>
                <a:latin typeface="Calibri" panose="020F0502020204030204" pitchFamily="34" charset="0"/>
                <a:ea typeface="Calibri" panose="020F0502020204030204" pitchFamily="34" charset="0"/>
                <a:cs typeface="Times New Roman" panose="02020603050405020304" pitchFamily="18" charset="0"/>
              </a:rPr>
              <a:t> come parti della vasta combinazione socio-geografica. </a:t>
            </a:r>
          </a:p>
          <a:p>
            <a:pPr marL="0" indent="0" algn="just">
              <a:buNone/>
            </a:pP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it-IT" dirty="0"/>
          </a:p>
        </p:txBody>
      </p:sp>
      <p:pic>
        <p:nvPicPr>
          <p:cNvPr id="4" name="Immagine 3">
            <a:extLst>
              <a:ext uri="{FF2B5EF4-FFF2-40B4-BE49-F238E27FC236}">
                <a16:creationId xmlns:a16="http://schemas.microsoft.com/office/drawing/2014/main" id="{ACF6302C-245C-D544-90F8-89A66C7DE366}"/>
              </a:ext>
            </a:extLst>
          </p:cNvPr>
          <p:cNvPicPr>
            <a:picLocks noChangeAspect="1"/>
          </p:cNvPicPr>
          <p:nvPr/>
        </p:nvPicPr>
        <p:blipFill>
          <a:blip r:embed="rId2"/>
          <a:stretch>
            <a:fillRect/>
          </a:stretch>
        </p:blipFill>
        <p:spPr>
          <a:xfrm>
            <a:off x="163109" y="81598"/>
            <a:ext cx="2698153" cy="1118552"/>
          </a:xfrm>
          <a:prstGeom prst="rect">
            <a:avLst/>
          </a:prstGeom>
        </p:spPr>
      </p:pic>
    </p:spTree>
    <p:extLst>
      <p:ext uri="{BB962C8B-B14F-4D97-AF65-F5344CB8AC3E}">
        <p14:creationId xmlns:p14="http://schemas.microsoft.com/office/powerpoint/2010/main" val="1705312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FDFDD7D-74F7-6D44-8044-8505FCF37DC5}"/>
              </a:ext>
            </a:extLst>
          </p:cNvPr>
          <p:cNvSpPr>
            <a:spLocks noGrp="1"/>
          </p:cNvSpPr>
          <p:nvPr>
            <p:ph type="title"/>
          </p:nvPr>
        </p:nvSpPr>
        <p:spPr>
          <a:xfrm>
            <a:off x="849630" y="993776"/>
            <a:ext cx="10515600" cy="1053710"/>
          </a:xfrm>
        </p:spPr>
        <p:txBody>
          <a:bodyPr>
            <a:normAutofit/>
          </a:bodyPr>
          <a:lstStyle/>
          <a:p>
            <a:pPr algn="ctr"/>
            <a:r>
              <a:rPr lang="it-IT" sz="3200" b="1" dirty="0"/>
              <a:t>La de-</a:t>
            </a:r>
            <a:r>
              <a:rPr lang="it-IT" sz="3200" b="1" dirty="0" err="1"/>
              <a:t>territorializzazione</a:t>
            </a:r>
            <a:r>
              <a:rPr lang="it-IT" sz="3200" b="1" dirty="0"/>
              <a:t> economica e sociale: </a:t>
            </a:r>
            <a:br>
              <a:rPr lang="it-IT" sz="3200" b="1" dirty="0"/>
            </a:br>
            <a:r>
              <a:rPr lang="it-IT" sz="3200" b="1" dirty="0"/>
              <a:t>lo «sviluppo senza autonomia» nel gelese (anni 60-90) </a:t>
            </a:r>
          </a:p>
        </p:txBody>
      </p:sp>
      <p:pic>
        <p:nvPicPr>
          <p:cNvPr id="9" name="Immagine 8">
            <a:extLst>
              <a:ext uri="{FF2B5EF4-FFF2-40B4-BE49-F238E27FC236}">
                <a16:creationId xmlns:a16="http://schemas.microsoft.com/office/drawing/2014/main" id="{A063EE15-01A4-6146-9684-91FBC74407C1}"/>
              </a:ext>
            </a:extLst>
          </p:cNvPr>
          <p:cNvPicPr>
            <a:picLocks noChangeAspect="1"/>
          </p:cNvPicPr>
          <p:nvPr/>
        </p:nvPicPr>
        <p:blipFill>
          <a:blip r:embed="rId3"/>
          <a:stretch>
            <a:fillRect/>
          </a:stretch>
        </p:blipFill>
        <p:spPr>
          <a:xfrm>
            <a:off x="163109" y="4288632"/>
            <a:ext cx="3783039" cy="2388523"/>
          </a:xfrm>
          <a:prstGeom prst="rect">
            <a:avLst/>
          </a:prstGeom>
        </p:spPr>
      </p:pic>
      <p:pic>
        <p:nvPicPr>
          <p:cNvPr id="11" name="Immagine 10">
            <a:extLst>
              <a:ext uri="{FF2B5EF4-FFF2-40B4-BE49-F238E27FC236}">
                <a16:creationId xmlns:a16="http://schemas.microsoft.com/office/drawing/2014/main" id="{AE3EFEE9-7E56-AC47-8006-78D98632ED01}"/>
              </a:ext>
            </a:extLst>
          </p:cNvPr>
          <p:cNvPicPr>
            <a:picLocks noChangeAspect="1"/>
          </p:cNvPicPr>
          <p:nvPr/>
        </p:nvPicPr>
        <p:blipFill>
          <a:blip r:embed="rId4"/>
          <a:stretch>
            <a:fillRect/>
          </a:stretch>
        </p:blipFill>
        <p:spPr>
          <a:xfrm>
            <a:off x="8029999" y="4355463"/>
            <a:ext cx="3948921" cy="2273937"/>
          </a:xfrm>
          <a:prstGeom prst="rect">
            <a:avLst/>
          </a:prstGeom>
        </p:spPr>
      </p:pic>
      <p:pic>
        <p:nvPicPr>
          <p:cNvPr id="12" name="Immagine 11">
            <a:extLst>
              <a:ext uri="{FF2B5EF4-FFF2-40B4-BE49-F238E27FC236}">
                <a16:creationId xmlns:a16="http://schemas.microsoft.com/office/drawing/2014/main" id="{CCDE7F90-E572-544D-B86E-6C05A91329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76833" y="1951984"/>
            <a:ext cx="3667693" cy="2236089"/>
          </a:xfrm>
          <a:prstGeom prst="rect">
            <a:avLst/>
          </a:prstGeom>
        </p:spPr>
      </p:pic>
      <p:pic>
        <p:nvPicPr>
          <p:cNvPr id="10" name="Immagine 9">
            <a:extLst>
              <a:ext uri="{FF2B5EF4-FFF2-40B4-BE49-F238E27FC236}">
                <a16:creationId xmlns:a16="http://schemas.microsoft.com/office/drawing/2014/main" id="{C7490E13-E271-9D4F-A31C-37A61FF9FEEA}"/>
              </a:ext>
            </a:extLst>
          </p:cNvPr>
          <p:cNvPicPr>
            <a:picLocks noChangeAspect="1"/>
          </p:cNvPicPr>
          <p:nvPr/>
        </p:nvPicPr>
        <p:blipFill>
          <a:blip r:embed="rId6"/>
          <a:stretch>
            <a:fillRect/>
          </a:stretch>
        </p:blipFill>
        <p:spPr>
          <a:xfrm>
            <a:off x="163109" y="1588"/>
            <a:ext cx="2698153" cy="1118552"/>
          </a:xfrm>
          <a:prstGeom prst="rect">
            <a:avLst/>
          </a:prstGeom>
        </p:spPr>
      </p:pic>
      <p:pic>
        <p:nvPicPr>
          <p:cNvPr id="4" name="Immagine 3">
            <a:extLst>
              <a:ext uri="{FF2B5EF4-FFF2-40B4-BE49-F238E27FC236}">
                <a16:creationId xmlns:a16="http://schemas.microsoft.com/office/drawing/2014/main" id="{C1744E17-DEC5-7042-9B3A-D92D5338996C}"/>
              </a:ext>
            </a:extLst>
          </p:cNvPr>
          <p:cNvPicPr>
            <a:picLocks noChangeAspect="1"/>
          </p:cNvPicPr>
          <p:nvPr/>
        </p:nvPicPr>
        <p:blipFill>
          <a:blip r:embed="rId7"/>
          <a:stretch>
            <a:fillRect/>
          </a:stretch>
        </p:blipFill>
        <p:spPr>
          <a:xfrm>
            <a:off x="8030000" y="1868415"/>
            <a:ext cx="4021752" cy="2319658"/>
          </a:xfrm>
          <a:prstGeom prst="rect">
            <a:avLst/>
          </a:prstGeom>
        </p:spPr>
      </p:pic>
      <p:pic>
        <p:nvPicPr>
          <p:cNvPr id="14" name="Immagine 13">
            <a:extLst>
              <a:ext uri="{FF2B5EF4-FFF2-40B4-BE49-F238E27FC236}">
                <a16:creationId xmlns:a16="http://schemas.microsoft.com/office/drawing/2014/main" id="{BD636648-8322-6444-9553-E7DA63BC637E}"/>
              </a:ext>
            </a:extLst>
          </p:cNvPr>
          <p:cNvPicPr>
            <a:picLocks noChangeAspect="1"/>
          </p:cNvPicPr>
          <p:nvPr/>
        </p:nvPicPr>
        <p:blipFill>
          <a:blip r:embed="rId8"/>
          <a:stretch>
            <a:fillRect/>
          </a:stretch>
        </p:blipFill>
        <p:spPr>
          <a:xfrm>
            <a:off x="123466" y="1929124"/>
            <a:ext cx="3822679" cy="2300984"/>
          </a:xfrm>
          <a:prstGeom prst="rect">
            <a:avLst/>
          </a:prstGeom>
        </p:spPr>
      </p:pic>
      <p:pic>
        <p:nvPicPr>
          <p:cNvPr id="19" name="Immagine 18">
            <a:extLst>
              <a:ext uri="{FF2B5EF4-FFF2-40B4-BE49-F238E27FC236}">
                <a16:creationId xmlns:a16="http://schemas.microsoft.com/office/drawing/2014/main" id="{20F63B00-52A6-5D4C-A7E9-DDA0CC9D0656}"/>
              </a:ext>
            </a:extLst>
          </p:cNvPr>
          <p:cNvPicPr>
            <a:picLocks noChangeAspect="1"/>
          </p:cNvPicPr>
          <p:nvPr/>
        </p:nvPicPr>
        <p:blipFill>
          <a:blip r:embed="rId9"/>
          <a:stretch>
            <a:fillRect/>
          </a:stretch>
        </p:blipFill>
        <p:spPr>
          <a:xfrm>
            <a:off x="4176833" y="4288632"/>
            <a:ext cx="3667693" cy="2388523"/>
          </a:xfrm>
          <a:prstGeom prst="rect">
            <a:avLst/>
          </a:prstGeom>
        </p:spPr>
      </p:pic>
    </p:spTree>
    <p:extLst>
      <p:ext uri="{BB962C8B-B14F-4D97-AF65-F5344CB8AC3E}">
        <p14:creationId xmlns:p14="http://schemas.microsoft.com/office/powerpoint/2010/main" val="7309910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19BE256-2568-6844-B105-AD82A5260F86}"/>
              </a:ext>
            </a:extLst>
          </p:cNvPr>
          <p:cNvSpPr>
            <a:spLocks noGrp="1"/>
          </p:cNvSpPr>
          <p:nvPr>
            <p:ph type="title"/>
          </p:nvPr>
        </p:nvSpPr>
        <p:spPr>
          <a:xfrm>
            <a:off x="838200" y="1120141"/>
            <a:ext cx="10515600" cy="1154429"/>
          </a:xfrm>
        </p:spPr>
        <p:txBody>
          <a:bodyPr>
            <a:normAutofit fontScale="90000"/>
          </a:bodyPr>
          <a:lstStyle/>
          <a:p>
            <a:pPr algn="ctr"/>
            <a:br>
              <a:rPr lang="it-IT" sz="3600" b="1" dirty="0"/>
            </a:br>
            <a:r>
              <a:rPr lang="it-IT" sz="3100" b="1" dirty="0"/>
              <a:t>Il declino industriale come processo di marginalizzazione territoriale, e il rilancio della vocazione industriale del territorio: anni novanta-duemila </a:t>
            </a:r>
            <a:br>
              <a:rPr lang="it-IT" dirty="0"/>
            </a:br>
            <a:endParaRPr lang="it-IT" dirty="0"/>
          </a:p>
        </p:txBody>
      </p:sp>
      <p:pic>
        <p:nvPicPr>
          <p:cNvPr id="6" name="Segnaposto contenuto 5">
            <a:extLst>
              <a:ext uri="{FF2B5EF4-FFF2-40B4-BE49-F238E27FC236}">
                <a16:creationId xmlns:a16="http://schemas.microsoft.com/office/drawing/2014/main" id="{F808184D-D82D-E444-BDDE-AB376D77DD3A}"/>
              </a:ext>
            </a:extLst>
          </p:cNvPr>
          <p:cNvPicPr>
            <a:picLocks noGrp="1" noChangeAspect="1"/>
          </p:cNvPicPr>
          <p:nvPr>
            <p:ph idx="1"/>
          </p:nvPr>
        </p:nvPicPr>
        <p:blipFill>
          <a:blip r:embed="rId2"/>
          <a:stretch>
            <a:fillRect/>
          </a:stretch>
        </p:blipFill>
        <p:spPr>
          <a:xfrm>
            <a:off x="163829" y="4617720"/>
            <a:ext cx="4293171" cy="2092921"/>
          </a:xfrm>
        </p:spPr>
      </p:pic>
      <p:pic>
        <p:nvPicPr>
          <p:cNvPr id="4" name="Immagine 3">
            <a:extLst>
              <a:ext uri="{FF2B5EF4-FFF2-40B4-BE49-F238E27FC236}">
                <a16:creationId xmlns:a16="http://schemas.microsoft.com/office/drawing/2014/main" id="{836D1D16-81D1-1B44-9C57-1B2FEB1612ED}"/>
              </a:ext>
            </a:extLst>
          </p:cNvPr>
          <p:cNvPicPr>
            <a:picLocks noChangeAspect="1"/>
          </p:cNvPicPr>
          <p:nvPr/>
        </p:nvPicPr>
        <p:blipFill>
          <a:blip r:embed="rId3"/>
          <a:stretch>
            <a:fillRect/>
          </a:stretch>
        </p:blipFill>
        <p:spPr>
          <a:xfrm>
            <a:off x="87823" y="41274"/>
            <a:ext cx="2698153" cy="1118552"/>
          </a:xfrm>
          <a:prstGeom prst="rect">
            <a:avLst/>
          </a:prstGeom>
        </p:spPr>
      </p:pic>
      <p:pic>
        <p:nvPicPr>
          <p:cNvPr id="8" name="Immagine 7">
            <a:extLst>
              <a:ext uri="{FF2B5EF4-FFF2-40B4-BE49-F238E27FC236}">
                <a16:creationId xmlns:a16="http://schemas.microsoft.com/office/drawing/2014/main" id="{CB70A064-03CF-6445-990C-874A62165866}"/>
              </a:ext>
            </a:extLst>
          </p:cNvPr>
          <p:cNvPicPr>
            <a:picLocks noChangeAspect="1"/>
          </p:cNvPicPr>
          <p:nvPr/>
        </p:nvPicPr>
        <p:blipFill>
          <a:blip r:embed="rId4"/>
          <a:stretch>
            <a:fillRect/>
          </a:stretch>
        </p:blipFill>
        <p:spPr>
          <a:xfrm>
            <a:off x="163829" y="2252667"/>
            <a:ext cx="4293171" cy="2233296"/>
          </a:xfrm>
          <a:prstGeom prst="rect">
            <a:avLst/>
          </a:prstGeom>
        </p:spPr>
      </p:pic>
      <p:pic>
        <p:nvPicPr>
          <p:cNvPr id="10" name="Immagine 9">
            <a:extLst>
              <a:ext uri="{FF2B5EF4-FFF2-40B4-BE49-F238E27FC236}">
                <a16:creationId xmlns:a16="http://schemas.microsoft.com/office/drawing/2014/main" id="{923312B0-EF66-CD4F-A34B-DE6EACA02B19}"/>
              </a:ext>
            </a:extLst>
          </p:cNvPr>
          <p:cNvPicPr>
            <a:picLocks noChangeAspect="1"/>
          </p:cNvPicPr>
          <p:nvPr/>
        </p:nvPicPr>
        <p:blipFill>
          <a:blip r:embed="rId5"/>
          <a:stretch>
            <a:fillRect/>
          </a:stretch>
        </p:blipFill>
        <p:spPr>
          <a:xfrm>
            <a:off x="4593589" y="4583432"/>
            <a:ext cx="3763025" cy="2127210"/>
          </a:xfrm>
          <a:prstGeom prst="rect">
            <a:avLst/>
          </a:prstGeom>
        </p:spPr>
      </p:pic>
      <p:pic>
        <p:nvPicPr>
          <p:cNvPr id="12" name="Immagine 11">
            <a:extLst>
              <a:ext uri="{FF2B5EF4-FFF2-40B4-BE49-F238E27FC236}">
                <a16:creationId xmlns:a16="http://schemas.microsoft.com/office/drawing/2014/main" id="{0D7408F0-E30A-9844-B648-EC2D3D0B4FB2}"/>
              </a:ext>
            </a:extLst>
          </p:cNvPr>
          <p:cNvPicPr>
            <a:picLocks noChangeAspect="1"/>
          </p:cNvPicPr>
          <p:nvPr/>
        </p:nvPicPr>
        <p:blipFill>
          <a:blip r:embed="rId6"/>
          <a:stretch>
            <a:fillRect/>
          </a:stretch>
        </p:blipFill>
        <p:spPr>
          <a:xfrm>
            <a:off x="8451343" y="4583431"/>
            <a:ext cx="3576827" cy="2127211"/>
          </a:xfrm>
          <a:prstGeom prst="rect">
            <a:avLst/>
          </a:prstGeom>
        </p:spPr>
      </p:pic>
      <p:pic>
        <p:nvPicPr>
          <p:cNvPr id="14" name="Immagine 13">
            <a:extLst>
              <a:ext uri="{FF2B5EF4-FFF2-40B4-BE49-F238E27FC236}">
                <a16:creationId xmlns:a16="http://schemas.microsoft.com/office/drawing/2014/main" id="{CD2D2034-1D21-344E-A75D-A35645B0C64D}"/>
              </a:ext>
            </a:extLst>
          </p:cNvPr>
          <p:cNvPicPr>
            <a:picLocks noChangeAspect="1"/>
          </p:cNvPicPr>
          <p:nvPr/>
        </p:nvPicPr>
        <p:blipFill>
          <a:blip r:embed="rId7"/>
          <a:stretch>
            <a:fillRect/>
          </a:stretch>
        </p:blipFill>
        <p:spPr>
          <a:xfrm>
            <a:off x="4577362" y="2274567"/>
            <a:ext cx="3762026" cy="2211395"/>
          </a:xfrm>
          <a:prstGeom prst="rect">
            <a:avLst/>
          </a:prstGeom>
        </p:spPr>
      </p:pic>
      <p:pic>
        <p:nvPicPr>
          <p:cNvPr id="17" name="Immagine 16">
            <a:extLst>
              <a:ext uri="{FF2B5EF4-FFF2-40B4-BE49-F238E27FC236}">
                <a16:creationId xmlns:a16="http://schemas.microsoft.com/office/drawing/2014/main" id="{748FECE9-936E-BF4E-B9AF-D7F6FB024BB1}"/>
              </a:ext>
            </a:extLst>
          </p:cNvPr>
          <p:cNvPicPr>
            <a:picLocks noChangeAspect="1"/>
          </p:cNvPicPr>
          <p:nvPr/>
        </p:nvPicPr>
        <p:blipFill>
          <a:blip r:embed="rId8"/>
          <a:stretch>
            <a:fillRect/>
          </a:stretch>
        </p:blipFill>
        <p:spPr>
          <a:xfrm>
            <a:off x="8527350" y="2230947"/>
            <a:ext cx="3576827" cy="2238184"/>
          </a:xfrm>
          <a:prstGeom prst="rect">
            <a:avLst/>
          </a:prstGeom>
        </p:spPr>
      </p:pic>
    </p:spTree>
    <p:extLst>
      <p:ext uri="{BB962C8B-B14F-4D97-AF65-F5344CB8AC3E}">
        <p14:creationId xmlns:p14="http://schemas.microsoft.com/office/powerpoint/2010/main" val="761746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egnaposto contenuto 5">
            <a:extLst>
              <a:ext uri="{FF2B5EF4-FFF2-40B4-BE49-F238E27FC236}">
                <a16:creationId xmlns:a16="http://schemas.microsoft.com/office/drawing/2014/main" id="{DF77F3D1-F530-F345-A1AD-64E2E50B7DB7}"/>
              </a:ext>
            </a:extLst>
          </p:cNvPr>
          <p:cNvPicPr>
            <a:picLocks noGrp="1" noChangeAspect="1"/>
          </p:cNvPicPr>
          <p:nvPr>
            <p:ph idx="1"/>
          </p:nvPr>
        </p:nvPicPr>
        <p:blipFill>
          <a:blip r:embed="rId3"/>
          <a:stretch>
            <a:fillRect/>
          </a:stretch>
        </p:blipFill>
        <p:spPr>
          <a:xfrm>
            <a:off x="1725198" y="1502101"/>
            <a:ext cx="4230699" cy="2821348"/>
          </a:xfrm>
        </p:spPr>
      </p:pic>
      <p:pic>
        <p:nvPicPr>
          <p:cNvPr id="4" name="Segnaposto contenuto 4">
            <a:extLst>
              <a:ext uri="{FF2B5EF4-FFF2-40B4-BE49-F238E27FC236}">
                <a16:creationId xmlns:a16="http://schemas.microsoft.com/office/drawing/2014/main" id="{A2F2709F-87A6-9747-A9D0-64348DE0FCF2}"/>
              </a:ext>
            </a:extLst>
          </p:cNvPr>
          <p:cNvPicPr>
            <a:picLocks noChangeAspect="1"/>
          </p:cNvPicPr>
          <p:nvPr/>
        </p:nvPicPr>
        <p:blipFill>
          <a:blip r:embed="rId4"/>
          <a:stretch>
            <a:fillRect/>
          </a:stretch>
        </p:blipFill>
        <p:spPr>
          <a:xfrm>
            <a:off x="127000" y="403225"/>
            <a:ext cx="1422400" cy="1422400"/>
          </a:xfrm>
          <a:prstGeom prst="rect">
            <a:avLst/>
          </a:prstGeom>
        </p:spPr>
      </p:pic>
      <p:sp>
        <p:nvSpPr>
          <p:cNvPr id="7" name="CasellaDiTesto 6">
            <a:extLst>
              <a:ext uri="{FF2B5EF4-FFF2-40B4-BE49-F238E27FC236}">
                <a16:creationId xmlns:a16="http://schemas.microsoft.com/office/drawing/2014/main" id="{6F8D8FB9-AAA9-5845-948C-C503CE8D62C0}"/>
              </a:ext>
            </a:extLst>
          </p:cNvPr>
          <p:cNvSpPr txBox="1"/>
          <p:nvPr/>
        </p:nvSpPr>
        <p:spPr>
          <a:xfrm>
            <a:off x="1979271" y="399102"/>
            <a:ext cx="10012101" cy="1323439"/>
          </a:xfrm>
          <a:prstGeom prst="rect">
            <a:avLst/>
          </a:prstGeom>
          <a:noFill/>
        </p:spPr>
        <p:txBody>
          <a:bodyPr wrap="square" rtlCol="0">
            <a:spAutoFit/>
          </a:bodyPr>
          <a:lstStyle/>
          <a:p>
            <a:pPr algn="ctr"/>
            <a:r>
              <a:rPr lang="it-IT" sz="2400" b="1" dirty="0"/>
              <a:t>La creazione delle aree protette come processo di riappropriazione territoriale e di un nuovo modello di sviluppo nel gelese</a:t>
            </a:r>
            <a:endParaRPr lang="it-IT" sz="2400" dirty="0"/>
          </a:p>
          <a:p>
            <a:pPr algn="ctr"/>
            <a:endParaRPr lang="it-IT" sz="3200" b="1" dirty="0">
              <a:latin typeface="+mj-lt"/>
            </a:endParaRPr>
          </a:p>
        </p:txBody>
      </p:sp>
      <p:pic>
        <p:nvPicPr>
          <p:cNvPr id="9" name="Immagine 8">
            <a:extLst>
              <a:ext uri="{FF2B5EF4-FFF2-40B4-BE49-F238E27FC236}">
                <a16:creationId xmlns:a16="http://schemas.microsoft.com/office/drawing/2014/main" id="{7006B84F-1D5B-EF40-B102-7802EE91A2ED}"/>
              </a:ext>
            </a:extLst>
          </p:cNvPr>
          <p:cNvPicPr>
            <a:picLocks noChangeAspect="1"/>
          </p:cNvPicPr>
          <p:nvPr/>
        </p:nvPicPr>
        <p:blipFill>
          <a:blip r:embed="rId5"/>
          <a:stretch>
            <a:fillRect/>
          </a:stretch>
        </p:blipFill>
        <p:spPr>
          <a:xfrm>
            <a:off x="7018136" y="1625668"/>
            <a:ext cx="5033664" cy="2697781"/>
          </a:xfrm>
          <a:prstGeom prst="rect">
            <a:avLst/>
          </a:prstGeom>
        </p:spPr>
      </p:pic>
      <p:pic>
        <p:nvPicPr>
          <p:cNvPr id="11" name="Immagine 10">
            <a:extLst>
              <a:ext uri="{FF2B5EF4-FFF2-40B4-BE49-F238E27FC236}">
                <a16:creationId xmlns:a16="http://schemas.microsoft.com/office/drawing/2014/main" id="{9C592F56-59F3-CC4A-B8B3-367C2D24EC2B}"/>
              </a:ext>
            </a:extLst>
          </p:cNvPr>
          <p:cNvPicPr>
            <a:picLocks noChangeAspect="1"/>
          </p:cNvPicPr>
          <p:nvPr/>
        </p:nvPicPr>
        <p:blipFill>
          <a:blip r:embed="rId6"/>
          <a:stretch>
            <a:fillRect/>
          </a:stretch>
        </p:blipFill>
        <p:spPr>
          <a:xfrm>
            <a:off x="4572000" y="4547286"/>
            <a:ext cx="4320113" cy="2106055"/>
          </a:xfrm>
          <a:prstGeom prst="rect">
            <a:avLst/>
          </a:prstGeom>
        </p:spPr>
      </p:pic>
      <p:pic>
        <p:nvPicPr>
          <p:cNvPr id="10" name="Immagine 9">
            <a:extLst>
              <a:ext uri="{FF2B5EF4-FFF2-40B4-BE49-F238E27FC236}">
                <a16:creationId xmlns:a16="http://schemas.microsoft.com/office/drawing/2014/main" id="{C41ED1DA-4683-F441-B9AB-276C633919F6}"/>
              </a:ext>
            </a:extLst>
          </p:cNvPr>
          <p:cNvPicPr>
            <a:picLocks noChangeAspect="1"/>
          </p:cNvPicPr>
          <p:nvPr/>
        </p:nvPicPr>
        <p:blipFill>
          <a:blip r:embed="rId7"/>
          <a:stretch>
            <a:fillRect/>
          </a:stretch>
        </p:blipFill>
        <p:spPr>
          <a:xfrm>
            <a:off x="9991558" y="5868364"/>
            <a:ext cx="1999814" cy="983563"/>
          </a:xfrm>
          <a:prstGeom prst="rect">
            <a:avLst/>
          </a:prstGeom>
        </p:spPr>
      </p:pic>
    </p:spTree>
    <p:extLst>
      <p:ext uri="{BB962C8B-B14F-4D97-AF65-F5344CB8AC3E}">
        <p14:creationId xmlns:p14="http://schemas.microsoft.com/office/powerpoint/2010/main" val="27937308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C102A4-E118-1546-ADBA-5F022F5183E3}"/>
              </a:ext>
            </a:extLst>
          </p:cNvPr>
          <p:cNvSpPr>
            <a:spLocks noGrp="1"/>
          </p:cNvSpPr>
          <p:nvPr>
            <p:ph type="title"/>
          </p:nvPr>
        </p:nvSpPr>
        <p:spPr>
          <a:xfrm>
            <a:off x="838200" y="167416"/>
            <a:ext cx="10515600" cy="1325563"/>
          </a:xfrm>
        </p:spPr>
        <p:txBody>
          <a:bodyPr>
            <a:normAutofit fontScale="90000"/>
          </a:bodyPr>
          <a:lstStyle/>
          <a:p>
            <a:pPr algn="ctr"/>
            <a:r>
              <a:rPr lang="it-IT" sz="3200" b="1" dirty="0"/>
              <a:t>La Riserva naturale regionale del «Biviere di Gela»: </a:t>
            </a:r>
            <a:br>
              <a:rPr lang="it-IT" sz="3200" b="1" dirty="0"/>
            </a:br>
            <a:r>
              <a:rPr lang="it-IT" sz="3200" b="1" dirty="0"/>
              <a:t>un luogo di resistenza nella terra dei fuochi gelese   </a:t>
            </a:r>
            <a:br>
              <a:rPr lang="it-IT" sz="3200" b="1" dirty="0"/>
            </a:br>
            <a:endParaRPr lang="it-IT" sz="3200" b="1" dirty="0"/>
          </a:p>
        </p:txBody>
      </p:sp>
      <p:pic>
        <p:nvPicPr>
          <p:cNvPr id="5" name="Segnaposto contenuto 4">
            <a:extLst>
              <a:ext uri="{FF2B5EF4-FFF2-40B4-BE49-F238E27FC236}">
                <a16:creationId xmlns:a16="http://schemas.microsoft.com/office/drawing/2014/main" id="{819BBBBE-207C-504A-9A42-007506CF9DE0}"/>
              </a:ext>
            </a:extLst>
          </p:cNvPr>
          <p:cNvPicPr>
            <a:picLocks noGrp="1" noChangeAspect="1"/>
          </p:cNvPicPr>
          <p:nvPr>
            <p:ph idx="1"/>
          </p:nvPr>
        </p:nvPicPr>
        <p:blipFill>
          <a:blip r:embed="rId3"/>
          <a:stretch>
            <a:fillRect/>
          </a:stretch>
        </p:blipFill>
        <p:spPr>
          <a:xfrm>
            <a:off x="127000" y="596321"/>
            <a:ext cx="1422400" cy="1422400"/>
          </a:xfrm>
        </p:spPr>
      </p:pic>
      <p:pic>
        <p:nvPicPr>
          <p:cNvPr id="13" name="Immagine 12">
            <a:extLst>
              <a:ext uri="{FF2B5EF4-FFF2-40B4-BE49-F238E27FC236}">
                <a16:creationId xmlns:a16="http://schemas.microsoft.com/office/drawing/2014/main" id="{0F3A5B8D-BACF-C042-8D90-E6E4458DF594}"/>
              </a:ext>
            </a:extLst>
          </p:cNvPr>
          <p:cNvPicPr>
            <a:picLocks noChangeAspect="1"/>
          </p:cNvPicPr>
          <p:nvPr/>
        </p:nvPicPr>
        <p:blipFill>
          <a:blip r:embed="rId4"/>
          <a:stretch>
            <a:fillRect/>
          </a:stretch>
        </p:blipFill>
        <p:spPr>
          <a:xfrm>
            <a:off x="2522100" y="1603396"/>
            <a:ext cx="2971606" cy="5285496"/>
          </a:xfrm>
          <a:prstGeom prst="rect">
            <a:avLst/>
          </a:prstGeom>
        </p:spPr>
      </p:pic>
      <p:pic>
        <p:nvPicPr>
          <p:cNvPr id="15" name="Immagine 14">
            <a:extLst>
              <a:ext uri="{FF2B5EF4-FFF2-40B4-BE49-F238E27FC236}">
                <a16:creationId xmlns:a16="http://schemas.microsoft.com/office/drawing/2014/main" id="{5CBA9539-24E7-E249-86E4-E2A75F6D00ED}"/>
              </a:ext>
            </a:extLst>
          </p:cNvPr>
          <p:cNvPicPr>
            <a:picLocks noChangeAspect="1"/>
          </p:cNvPicPr>
          <p:nvPr/>
        </p:nvPicPr>
        <p:blipFill>
          <a:blip r:embed="rId5"/>
          <a:stretch>
            <a:fillRect/>
          </a:stretch>
        </p:blipFill>
        <p:spPr>
          <a:xfrm>
            <a:off x="6955185" y="1603396"/>
            <a:ext cx="2971606" cy="5285497"/>
          </a:xfrm>
          <a:prstGeom prst="rect">
            <a:avLst/>
          </a:prstGeom>
        </p:spPr>
      </p:pic>
      <p:pic>
        <p:nvPicPr>
          <p:cNvPr id="7" name="Immagine 6">
            <a:extLst>
              <a:ext uri="{FF2B5EF4-FFF2-40B4-BE49-F238E27FC236}">
                <a16:creationId xmlns:a16="http://schemas.microsoft.com/office/drawing/2014/main" id="{43E59A05-6E20-CC40-ABA7-31BD7A1863FC}"/>
              </a:ext>
            </a:extLst>
          </p:cNvPr>
          <p:cNvPicPr>
            <a:picLocks noChangeAspect="1"/>
          </p:cNvPicPr>
          <p:nvPr/>
        </p:nvPicPr>
        <p:blipFill>
          <a:blip r:embed="rId6"/>
          <a:stretch>
            <a:fillRect/>
          </a:stretch>
        </p:blipFill>
        <p:spPr>
          <a:xfrm>
            <a:off x="10572729" y="6169305"/>
            <a:ext cx="1569116" cy="706474"/>
          </a:xfrm>
          <a:prstGeom prst="rect">
            <a:avLst/>
          </a:prstGeom>
        </p:spPr>
      </p:pic>
    </p:spTree>
    <p:extLst>
      <p:ext uri="{BB962C8B-B14F-4D97-AF65-F5344CB8AC3E}">
        <p14:creationId xmlns:p14="http://schemas.microsoft.com/office/powerpoint/2010/main" val="40987864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1F66646-16CF-5C47-BDBB-A9757E44D3F0}"/>
              </a:ext>
            </a:extLst>
          </p:cNvPr>
          <p:cNvSpPr>
            <a:spLocks noGrp="1"/>
          </p:cNvSpPr>
          <p:nvPr>
            <p:ph type="title"/>
          </p:nvPr>
        </p:nvSpPr>
        <p:spPr>
          <a:xfrm>
            <a:off x="2088292" y="203997"/>
            <a:ext cx="9265508" cy="977900"/>
          </a:xfrm>
        </p:spPr>
        <p:txBody>
          <a:bodyPr>
            <a:normAutofit/>
          </a:bodyPr>
          <a:lstStyle/>
          <a:p>
            <a:pPr algn="ctr"/>
            <a:r>
              <a:rPr lang="it-IT" sz="3200" b="1" dirty="0"/>
              <a:t>L’ecologia della riparazione: l’area protetta </a:t>
            </a:r>
            <a:br>
              <a:rPr lang="it-IT" sz="3200" b="1" dirty="0"/>
            </a:br>
            <a:r>
              <a:rPr lang="it-IT" sz="3200" b="1" dirty="0"/>
              <a:t>«</a:t>
            </a:r>
            <a:r>
              <a:rPr lang="it-IT" sz="3200" b="1" dirty="0" err="1"/>
              <a:t>Geloi</a:t>
            </a:r>
            <a:r>
              <a:rPr lang="it-IT" sz="3200" b="1" dirty="0"/>
              <a:t> </a:t>
            </a:r>
            <a:r>
              <a:rPr lang="it-IT" sz="3200" b="1" dirty="0" err="1"/>
              <a:t>wetland</a:t>
            </a:r>
            <a:r>
              <a:rPr lang="it-IT" sz="3200" b="1" dirty="0"/>
              <a:t>»</a:t>
            </a:r>
          </a:p>
        </p:txBody>
      </p:sp>
      <p:pic>
        <p:nvPicPr>
          <p:cNvPr id="5" name="Segnaposto contenuto 4">
            <a:extLst>
              <a:ext uri="{FF2B5EF4-FFF2-40B4-BE49-F238E27FC236}">
                <a16:creationId xmlns:a16="http://schemas.microsoft.com/office/drawing/2014/main" id="{DD8D9CFF-E485-6844-81D6-EC607357D1AD}"/>
              </a:ext>
            </a:extLst>
          </p:cNvPr>
          <p:cNvPicPr>
            <a:picLocks noGrp="1" noChangeAspect="1"/>
          </p:cNvPicPr>
          <p:nvPr>
            <p:ph idx="1"/>
          </p:nvPr>
        </p:nvPicPr>
        <p:blipFill>
          <a:blip r:embed="rId3"/>
          <a:stretch>
            <a:fillRect/>
          </a:stretch>
        </p:blipFill>
        <p:spPr>
          <a:xfrm>
            <a:off x="260007" y="329727"/>
            <a:ext cx="1638300" cy="977900"/>
          </a:xfrm>
        </p:spPr>
      </p:pic>
      <p:pic>
        <p:nvPicPr>
          <p:cNvPr id="7" name="Immagine 6">
            <a:extLst>
              <a:ext uri="{FF2B5EF4-FFF2-40B4-BE49-F238E27FC236}">
                <a16:creationId xmlns:a16="http://schemas.microsoft.com/office/drawing/2014/main" id="{AAC518B5-FEDC-BF47-B7B4-15043E029A23}"/>
              </a:ext>
            </a:extLst>
          </p:cNvPr>
          <p:cNvPicPr>
            <a:picLocks noChangeAspect="1"/>
          </p:cNvPicPr>
          <p:nvPr/>
        </p:nvPicPr>
        <p:blipFill>
          <a:blip r:embed="rId4"/>
          <a:stretch>
            <a:fillRect/>
          </a:stretch>
        </p:blipFill>
        <p:spPr>
          <a:xfrm>
            <a:off x="260007" y="1344569"/>
            <a:ext cx="3398276" cy="5183704"/>
          </a:xfrm>
          <a:prstGeom prst="rect">
            <a:avLst/>
          </a:prstGeom>
        </p:spPr>
      </p:pic>
      <p:pic>
        <p:nvPicPr>
          <p:cNvPr id="9" name="Immagine 8">
            <a:extLst>
              <a:ext uri="{FF2B5EF4-FFF2-40B4-BE49-F238E27FC236}">
                <a16:creationId xmlns:a16="http://schemas.microsoft.com/office/drawing/2014/main" id="{2372C67B-EE33-0A42-9719-8B9E637F44CA}"/>
              </a:ext>
            </a:extLst>
          </p:cNvPr>
          <p:cNvPicPr>
            <a:picLocks noChangeAspect="1"/>
          </p:cNvPicPr>
          <p:nvPr/>
        </p:nvPicPr>
        <p:blipFill>
          <a:blip r:embed="rId5"/>
          <a:stretch>
            <a:fillRect/>
          </a:stretch>
        </p:blipFill>
        <p:spPr>
          <a:xfrm>
            <a:off x="3966521" y="1402487"/>
            <a:ext cx="6510102" cy="2601099"/>
          </a:xfrm>
          <a:prstGeom prst="rect">
            <a:avLst/>
          </a:prstGeom>
        </p:spPr>
      </p:pic>
      <p:pic>
        <p:nvPicPr>
          <p:cNvPr id="8" name="Immagine 7">
            <a:extLst>
              <a:ext uri="{FF2B5EF4-FFF2-40B4-BE49-F238E27FC236}">
                <a16:creationId xmlns:a16="http://schemas.microsoft.com/office/drawing/2014/main" id="{E1851F14-B466-2747-8CAD-8BCA7DCC833E}"/>
              </a:ext>
            </a:extLst>
          </p:cNvPr>
          <p:cNvPicPr>
            <a:picLocks noChangeAspect="1"/>
          </p:cNvPicPr>
          <p:nvPr/>
        </p:nvPicPr>
        <p:blipFill>
          <a:blip r:embed="rId6"/>
          <a:stretch>
            <a:fillRect/>
          </a:stretch>
        </p:blipFill>
        <p:spPr>
          <a:xfrm>
            <a:off x="3976561" y="4090012"/>
            <a:ext cx="6510102" cy="2601099"/>
          </a:xfrm>
          <a:prstGeom prst="rect">
            <a:avLst/>
          </a:prstGeom>
        </p:spPr>
      </p:pic>
      <p:pic>
        <p:nvPicPr>
          <p:cNvPr id="12" name="Immagine 11">
            <a:extLst>
              <a:ext uri="{FF2B5EF4-FFF2-40B4-BE49-F238E27FC236}">
                <a16:creationId xmlns:a16="http://schemas.microsoft.com/office/drawing/2014/main" id="{5374DE5A-22F2-BC4B-801D-79539A09F5A9}"/>
              </a:ext>
            </a:extLst>
          </p:cNvPr>
          <p:cNvPicPr>
            <a:picLocks noChangeAspect="1"/>
          </p:cNvPicPr>
          <p:nvPr/>
        </p:nvPicPr>
        <p:blipFill>
          <a:blip r:embed="rId7"/>
          <a:stretch>
            <a:fillRect/>
          </a:stretch>
        </p:blipFill>
        <p:spPr>
          <a:xfrm>
            <a:off x="10572729" y="6169305"/>
            <a:ext cx="1569116" cy="706474"/>
          </a:xfrm>
          <a:prstGeom prst="rect">
            <a:avLst/>
          </a:prstGeom>
        </p:spPr>
      </p:pic>
    </p:spTree>
    <p:extLst>
      <p:ext uri="{BB962C8B-B14F-4D97-AF65-F5344CB8AC3E}">
        <p14:creationId xmlns:p14="http://schemas.microsoft.com/office/powerpoint/2010/main" val="1446407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93E7D79-FC97-C449-A37C-A275AA20656B}"/>
              </a:ext>
            </a:extLst>
          </p:cNvPr>
          <p:cNvSpPr>
            <a:spLocks noGrp="1"/>
          </p:cNvSpPr>
          <p:nvPr>
            <p:ph type="title"/>
          </p:nvPr>
        </p:nvSpPr>
        <p:spPr>
          <a:xfrm>
            <a:off x="838200" y="1222376"/>
            <a:ext cx="10515600" cy="1118552"/>
          </a:xfrm>
        </p:spPr>
        <p:txBody>
          <a:bodyPr>
            <a:normAutofit/>
          </a:bodyPr>
          <a:lstStyle/>
          <a:p>
            <a:pPr algn="ctr"/>
            <a:r>
              <a:rPr lang="it-IT" sz="3200" b="1" dirty="0"/>
              <a:t>Il ruolo delle aree protette nel gelese nuovo modello di sviluppo del territorio</a:t>
            </a:r>
          </a:p>
        </p:txBody>
      </p:sp>
      <p:sp>
        <p:nvSpPr>
          <p:cNvPr id="3" name="Segnaposto contenuto 2">
            <a:extLst>
              <a:ext uri="{FF2B5EF4-FFF2-40B4-BE49-F238E27FC236}">
                <a16:creationId xmlns:a16="http://schemas.microsoft.com/office/drawing/2014/main" id="{9E69E6B1-9CEA-1C4C-81BA-8BAEACC8E4DE}"/>
              </a:ext>
            </a:extLst>
          </p:cNvPr>
          <p:cNvSpPr>
            <a:spLocks noGrp="1"/>
          </p:cNvSpPr>
          <p:nvPr>
            <p:ph idx="1"/>
          </p:nvPr>
        </p:nvSpPr>
        <p:spPr>
          <a:xfrm>
            <a:off x="87823" y="2454275"/>
            <a:ext cx="11936537" cy="4351338"/>
          </a:xfrm>
        </p:spPr>
        <p:txBody>
          <a:bodyPr>
            <a:normAutofit/>
          </a:bodyPr>
          <a:lstStyle/>
          <a:p>
            <a:pPr marL="0" indent="0" algn="just">
              <a:buNone/>
            </a:pPr>
            <a:r>
              <a:rPr lang="it-IT" sz="1800" dirty="0">
                <a:effectLst/>
                <a:latin typeface="Calibri" panose="020F0502020204030204" pitchFamily="34" charset="0"/>
                <a:ea typeface="Calibri" panose="020F0502020204030204" pitchFamily="34" charset="0"/>
                <a:cs typeface="Times New Roman" panose="02020603050405020304" pitchFamily="18" charset="0"/>
              </a:rPr>
              <a:t>Per</a:t>
            </a:r>
            <a:r>
              <a:rPr lang="it-IT" sz="1800" b="1" dirty="0">
                <a:effectLst/>
                <a:latin typeface="Calibri" panose="020F0502020204030204" pitchFamily="34" charset="0"/>
                <a:ea typeface="Calibri" panose="020F0502020204030204" pitchFamily="34" charset="0"/>
                <a:cs typeface="Times New Roman" panose="02020603050405020304" pitchFamily="18" charset="0"/>
              </a:rPr>
              <a:t> Alberto Magnaghi</a:t>
            </a:r>
            <a:r>
              <a:rPr lang="it-IT" sz="1800" dirty="0">
                <a:effectLst/>
                <a:latin typeface="Calibri" panose="020F0502020204030204" pitchFamily="34" charset="0"/>
                <a:ea typeface="Calibri" panose="020F0502020204030204" pitchFamily="34" charset="0"/>
                <a:cs typeface="Times New Roman" panose="02020603050405020304" pitchFamily="18" charset="0"/>
              </a:rPr>
              <a:t> il territorio è l’</a:t>
            </a:r>
            <a:r>
              <a:rPr lang="it-IT" sz="1800" b="1" dirty="0">
                <a:effectLst/>
                <a:latin typeface="Calibri" panose="020F0502020204030204" pitchFamily="34" charset="0"/>
                <a:ea typeface="Calibri" panose="020F0502020204030204" pitchFamily="34" charset="0"/>
                <a:cs typeface="Times New Roman" panose="02020603050405020304" pitchFamily="18" charset="0"/>
              </a:rPr>
              <a:t>esito dinamico</a:t>
            </a:r>
            <a:r>
              <a:rPr lang="it-IT" sz="1800" dirty="0">
                <a:effectLst/>
                <a:latin typeface="Calibri" panose="020F0502020204030204" pitchFamily="34" charset="0"/>
                <a:ea typeface="Calibri" panose="020F0502020204030204" pitchFamily="34" charset="0"/>
                <a:cs typeface="Times New Roman" panose="02020603050405020304" pitchFamily="18" charset="0"/>
              </a:rPr>
              <a:t> e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stratificato</a:t>
            </a:r>
            <a:r>
              <a:rPr lang="it-IT" sz="1800" dirty="0">
                <a:effectLst/>
                <a:latin typeface="Calibri" panose="020F0502020204030204" pitchFamily="34" charset="0"/>
                <a:ea typeface="Calibri" panose="020F0502020204030204" pitchFamily="34" charset="0"/>
                <a:cs typeface="Times New Roman" panose="02020603050405020304" pitchFamily="18" charset="0"/>
              </a:rPr>
              <a:t> del risultato della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relazione tra le comunità locali e il loro ambiente di vita</a:t>
            </a:r>
            <a:r>
              <a:rPr lang="it-IT" sz="1800" dirty="0">
                <a:effectLst/>
                <a:latin typeface="Calibri" panose="020F0502020204030204" pitchFamily="34" charset="0"/>
                <a:ea typeface="Calibri" panose="020F0502020204030204" pitchFamily="34" charset="0"/>
                <a:cs typeface="Times New Roman" panose="02020603050405020304" pitchFamily="18" charset="0"/>
              </a:rPr>
              <a:t>. Esso si presenta come</a:t>
            </a:r>
            <a:r>
              <a:rPr lang="it-IT" sz="1800" b="1" dirty="0">
                <a:effectLst/>
                <a:latin typeface="Calibri" panose="020F0502020204030204" pitchFamily="34" charset="0"/>
                <a:ea typeface="Calibri" panose="020F0502020204030204" pitchFamily="34" charset="0"/>
                <a:cs typeface="Times New Roman" panose="02020603050405020304" pitchFamily="18" charset="0"/>
              </a:rPr>
              <a:t> un complesso organismo vivente, </a:t>
            </a:r>
            <a:r>
              <a:rPr lang="it-IT" sz="1800" dirty="0">
                <a:effectLst/>
                <a:latin typeface="Calibri" panose="020F0502020204030204" pitchFamily="34" charset="0"/>
                <a:ea typeface="Calibri" panose="020F0502020204030204" pitchFamily="34" charset="0"/>
                <a:cs typeface="Times New Roman" panose="02020603050405020304" pitchFamily="18" charset="0"/>
              </a:rPr>
              <a:t>punto di</a:t>
            </a:r>
            <a:r>
              <a:rPr lang="it-IT" sz="1800" b="1" dirty="0">
                <a:effectLst/>
                <a:latin typeface="Calibri" panose="020F0502020204030204" pitchFamily="34" charset="0"/>
                <a:ea typeface="Calibri" panose="020F0502020204030204" pitchFamily="34" charset="0"/>
                <a:cs typeface="Times New Roman" panose="02020603050405020304" pitchFamily="18" charset="0"/>
              </a:rPr>
              <a:t> incontro tra dinamiche sociali ed ecologiche, caratterizzato tra luoghi dotati di identità, storia, carattere, struttura di lungo periodo.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it-IT" sz="1800" dirty="0">
                <a:effectLst/>
                <a:latin typeface="Calibri" panose="020F0502020204030204" pitchFamily="34" charset="0"/>
                <a:ea typeface="Calibri" panose="020F0502020204030204" pitchFamily="34" charset="0"/>
                <a:cs typeface="Times New Roman" panose="02020603050405020304" pitchFamily="18" charset="0"/>
              </a:rPr>
              <a:t>Da questo punto di vista, le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aree protette</a:t>
            </a:r>
            <a:r>
              <a:rPr lang="it-IT" sz="1800" dirty="0">
                <a:effectLst/>
                <a:latin typeface="Calibri" panose="020F0502020204030204" pitchFamily="34" charset="0"/>
                <a:ea typeface="Calibri" panose="020F0502020204030204" pitchFamily="34" charset="0"/>
                <a:cs typeface="Times New Roman" panose="02020603050405020304" pitchFamily="18" charset="0"/>
              </a:rPr>
              <a:t> possono essere intese come:</a:t>
            </a:r>
          </a:p>
          <a:p>
            <a:pPr marL="342900" indent="-342900" algn="just">
              <a:buAutoNum type="arabicParenR"/>
            </a:pPr>
            <a:r>
              <a:rPr lang="it-IT" sz="1800" b="1" dirty="0">
                <a:effectLst/>
                <a:latin typeface="Calibri" panose="020F0502020204030204" pitchFamily="34" charset="0"/>
                <a:ea typeface="Calibri" panose="020F0502020204030204" pitchFamily="34" charset="0"/>
                <a:cs typeface="Times New Roman" panose="02020603050405020304" pitchFamily="18" charset="0"/>
              </a:rPr>
              <a:t>ambiti territoriali</a:t>
            </a:r>
            <a:r>
              <a:rPr lang="it-IT" sz="1800" dirty="0">
                <a:effectLst/>
                <a:latin typeface="Calibri" panose="020F0502020204030204" pitchFamily="34" charset="0"/>
                <a:ea typeface="Calibri" panose="020F0502020204030204" pitchFamily="34" charset="0"/>
                <a:cs typeface="Times New Roman" panose="02020603050405020304" pitchFamily="18" charset="0"/>
              </a:rPr>
              <a:t> caratterizzati da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specificità locali che riescono ad avviare e gestire dinamiche positive di cambiamento in modo relativamente autonomo e localmente specifico</a:t>
            </a:r>
            <a:r>
              <a:rPr lang="it-IT" sz="1800" b="1" dirty="0">
                <a:latin typeface="Calibri" panose="020F0502020204030204" pitchFamily="34" charset="0"/>
                <a:ea typeface="Calibri" panose="020F0502020204030204" pitchFamily="34" charset="0"/>
                <a:cs typeface="Times New Roman" panose="02020603050405020304" pitchFamily="18" charset="0"/>
              </a:rPr>
              <a:t>;</a:t>
            </a:r>
            <a:r>
              <a:rPr lang="it-IT" sz="1800" dirty="0">
                <a:effectLst/>
                <a:latin typeface="Calibri" panose="020F0502020204030204" pitchFamily="34" charset="0"/>
                <a:ea typeface="Calibri" panose="020F0502020204030204" pitchFamily="34" charset="0"/>
                <a:cs typeface="Times New Roman" panose="02020603050405020304" pitchFamily="18" charset="0"/>
              </a:rPr>
              <a:t> </a:t>
            </a:r>
          </a:p>
          <a:p>
            <a:pPr marL="342900" indent="-342900" algn="just">
              <a:buFont typeface="Arial" panose="020B0604020202020204" pitchFamily="34" charset="0"/>
              <a:buAutoNum type="arabicParenR"/>
            </a:pPr>
            <a:r>
              <a:rPr lang="it-IT" sz="1800" dirty="0">
                <a:effectLst/>
                <a:latin typeface="Calibri" panose="020F0502020204030204" pitchFamily="34" charset="0"/>
                <a:ea typeface="Calibri" panose="020F0502020204030204" pitchFamily="34" charset="0"/>
                <a:cs typeface="Times New Roman" panose="02020603050405020304" pitchFamily="18" charset="0"/>
              </a:rPr>
              <a:t>un’operazione di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ricostruzione dell’identità territoriale</a:t>
            </a:r>
            <a:r>
              <a:rPr lang="it-IT" sz="1800" dirty="0">
                <a:effectLst/>
                <a:latin typeface="Calibri" panose="020F0502020204030204" pitchFamily="34" charset="0"/>
                <a:ea typeface="Calibri" panose="020F0502020204030204" pitchFamily="34" charset="0"/>
                <a:cs typeface="Times New Roman" panose="02020603050405020304" pitchFamily="18" charset="0"/>
              </a:rPr>
              <a:t>, non come un’attività di pura e semplice salvaguardia</a:t>
            </a:r>
            <a:r>
              <a:rPr lang="it-IT" sz="1200" dirty="0">
                <a:effectLst/>
              </a:rPr>
              <a:t>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buAutoNum type="arabicParenR"/>
            </a:pPr>
            <a:r>
              <a:rPr lang="it-IT" sz="1800" dirty="0">
                <a:effectLst/>
                <a:latin typeface="Calibri" panose="020F0502020204030204" pitchFamily="34" charset="0"/>
                <a:ea typeface="Calibri" panose="020F0502020204030204" pitchFamily="34" charset="0"/>
                <a:cs typeface="Times New Roman" panose="02020603050405020304" pitchFamily="18" charset="0"/>
              </a:rPr>
              <a:t>dei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soggetti attivi di progetti territoriali inclusivi e in grado di favorire la coesistenza di esigenze degli esseri umani, di altri esseri viventi e in generale degli ecosistemi</a:t>
            </a:r>
            <a:r>
              <a:rPr lang="it-IT" sz="1800" b="1" dirty="0">
                <a:latin typeface="Calibri" panose="020F0502020204030204" pitchFamily="34" charset="0"/>
                <a:ea typeface="Calibri" panose="020F0502020204030204" pitchFamily="34" charset="0"/>
                <a:cs typeface="Times New Roman" panose="02020603050405020304" pitchFamily="18" charset="0"/>
              </a:rPr>
              <a:t>;</a:t>
            </a:r>
            <a:r>
              <a:rPr lang="it-IT" sz="1800" dirty="0">
                <a:effectLst/>
                <a:latin typeface="Calibri" panose="020F0502020204030204" pitchFamily="34" charset="0"/>
                <a:ea typeface="Calibri" panose="020F0502020204030204" pitchFamily="34" charset="0"/>
                <a:cs typeface="Times New Roman" panose="02020603050405020304" pitchFamily="18" charset="0"/>
              </a:rPr>
              <a:t> </a:t>
            </a:r>
          </a:p>
          <a:p>
            <a:pPr marL="342900" indent="-342900" algn="just">
              <a:buAutoNum type="arabicParenR"/>
            </a:pPr>
            <a:r>
              <a:rPr lang="it-IT" sz="1800" b="1" dirty="0">
                <a:latin typeface="Calibri" panose="020F0502020204030204" pitchFamily="34" charset="0"/>
                <a:ea typeface="Calibri" panose="020F0502020204030204" pitchFamily="34" charset="0"/>
                <a:cs typeface="Times New Roman" panose="02020603050405020304" pitchFamily="18" charset="0"/>
              </a:rPr>
              <a:t>d</a:t>
            </a:r>
            <a:r>
              <a:rPr lang="it-IT" sz="1800" b="1" dirty="0">
                <a:effectLst/>
                <a:latin typeface="Calibri" panose="020F0502020204030204" pitchFamily="34" charset="0"/>
                <a:ea typeface="Calibri" panose="020F0502020204030204" pitchFamily="34" charset="0"/>
                <a:cs typeface="Times New Roman" panose="02020603050405020304" pitchFamily="18" charset="0"/>
              </a:rPr>
              <a:t>ei luoghi in cui sperimentare nuove forme di territorialità</a:t>
            </a:r>
            <a:r>
              <a:rPr lang="it-IT" sz="1800" b="1" dirty="0">
                <a:latin typeface="Calibri" panose="020F0502020204030204" pitchFamily="34" charset="0"/>
                <a:ea typeface="Calibri" panose="020F0502020204030204" pitchFamily="34" charset="0"/>
                <a:cs typeface="Times New Roman" panose="02020603050405020304" pitchFamily="18" charset="0"/>
              </a:rPr>
              <a:t>;</a:t>
            </a:r>
            <a:r>
              <a:rPr lang="it-IT" sz="1800" dirty="0">
                <a:effectLst/>
                <a:latin typeface="Calibri" panose="020F0502020204030204" pitchFamily="34" charset="0"/>
                <a:ea typeface="Calibri" panose="020F0502020204030204" pitchFamily="34" charset="0"/>
                <a:cs typeface="Times New Roman" panose="02020603050405020304" pitchFamily="18" charset="0"/>
              </a:rPr>
              <a:t> </a:t>
            </a:r>
          </a:p>
          <a:p>
            <a:pPr marL="342900" indent="-342900" algn="just">
              <a:buAutoNum type="arabicParenR"/>
            </a:pPr>
            <a:r>
              <a:rPr lang="it-IT" sz="1800" dirty="0">
                <a:latin typeface="Calibri" panose="020F0502020204030204" pitchFamily="34" charset="0"/>
                <a:ea typeface="Calibri" panose="020F0502020204030204" pitchFamily="34" charset="0"/>
                <a:cs typeface="Times New Roman" panose="02020603050405020304" pitchFamily="18" charset="0"/>
              </a:rPr>
              <a:t>dei luoghi che a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partire dal locale possono aspirare al globale</a:t>
            </a:r>
            <a:r>
              <a:rPr lang="it-IT" sz="1800" dirty="0">
                <a:effectLst/>
                <a:latin typeface="Calibri" panose="020F0502020204030204" pitchFamily="34" charset="0"/>
                <a:ea typeface="Calibri" panose="020F0502020204030204" pitchFamily="34" charset="0"/>
                <a:cs typeface="Times New Roman" panose="02020603050405020304" pitchFamily="18" charset="0"/>
              </a:rPr>
              <a:t>, che si presentano come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forme globali di gestione del territorio e non come interventi isolati</a:t>
            </a:r>
            <a:r>
              <a:rPr lang="it-IT" sz="1800" dirty="0">
                <a:effectLst/>
                <a:latin typeface="Calibri" panose="020F0502020204030204" pitchFamily="34" charset="0"/>
                <a:ea typeface="Calibri" panose="020F0502020204030204" pitchFamily="34" charset="0"/>
                <a:cs typeface="Times New Roman" panose="02020603050405020304" pitchFamily="18" charset="0"/>
              </a:rPr>
              <a:t>, destinati solo a riparare guasti ambientali o a proteggere singole aree rimaste fuori dal consumo di suolo.     </a:t>
            </a:r>
          </a:p>
          <a:p>
            <a:pPr marL="0" indent="0">
              <a:buNone/>
            </a:pPr>
            <a:endParaRPr lang="it-IT" dirty="0"/>
          </a:p>
        </p:txBody>
      </p:sp>
      <p:pic>
        <p:nvPicPr>
          <p:cNvPr id="4" name="Immagine 3">
            <a:extLst>
              <a:ext uri="{FF2B5EF4-FFF2-40B4-BE49-F238E27FC236}">
                <a16:creationId xmlns:a16="http://schemas.microsoft.com/office/drawing/2014/main" id="{AABD89A1-6876-A448-AA5A-75C4877DCEF6}"/>
              </a:ext>
            </a:extLst>
          </p:cNvPr>
          <p:cNvPicPr>
            <a:picLocks noChangeAspect="1"/>
          </p:cNvPicPr>
          <p:nvPr/>
        </p:nvPicPr>
        <p:blipFill>
          <a:blip r:embed="rId2"/>
          <a:stretch>
            <a:fillRect/>
          </a:stretch>
        </p:blipFill>
        <p:spPr>
          <a:xfrm>
            <a:off x="87823" y="41274"/>
            <a:ext cx="2698153" cy="1118552"/>
          </a:xfrm>
          <a:prstGeom prst="rect">
            <a:avLst/>
          </a:prstGeom>
        </p:spPr>
      </p:pic>
    </p:spTree>
    <p:extLst>
      <p:ext uri="{BB962C8B-B14F-4D97-AF65-F5344CB8AC3E}">
        <p14:creationId xmlns:p14="http://schemas.microsoft.com/office/powerpoint/2010/main" val="19812647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B2CAB69-D484-3F4F-90D2-38F1BD18241A}"/>
              </a:ext>
            </a:extLst>
          </p:cNvPr>
          <p:cNvSpPr>
            <a:spLocks noGrp="1"/>
          </p:cNvSpPr>
          <p:nvPr>
            <p:ph type="title"/>
          </p:nvPr>
        </p:nvSpPr>
        <p:spPr>
          <a:xfrm>
            <a:off x="918210" y="1463041"/>
            <a:ext cx="10515600" cy="685799"/>
          </a:xfrm>
        </p:spPr>
        <p:txBody>
          <a:bodyPr>
            <a:normAutofit fontScale="90000"/>
          </a:bodyPr>
          <a:lstStyle/>
          <a:p>
            <a:pPr algn="ctr"/>
            <a:r>
              <a:rPr lang="it-IT" sz="3600" b="1" dirty="0"/>
              <a:t>Il ruolo delle aree protette nel gelese come nuovo modello di sviluppo del territorio</a:t>
            </a:r>
            <a:br>
              <a:rPr lang="it-IT" sz="4400" dirty="0"/>
            </a:br>
            <a:endParaRPr lang="it-IT" dirty="0"/>
          </a:p>
        </p:txBody>
      </p:sp>
      <p:sp>
        <p:nvSpPr>
          <p:cNvPr id="3" name="Segnaposto contenuto 2">
            <a:extLst>
              <a:ext uri="{FF2B5EF4-FFF2-40B4-BE49-F238E27FC236}">
                <a16:creationId xmlns:a16="http://schemas.microsoft.com/office/drawing/2014/main" id="{1861B0BE-BE49-2942-9ECE-3AD9D83E88F9}"/>
              </a:ext>
            </a:extLst>
          </p:cNvPr>
          <p:cNvSpPr>
            <a:spLocks noGrp="1"/>
          </p:cNvSpPr>
          <p:nvPr>
            <p:ph idx="1"/>
          </p:nvPr>
        </p:nvSpPr>
        <p:spPr>
          <a:xfrm>
            <a:off x="205740" y="2215833"/>
            <a:ext cx="11784330" cy="4555490"/>
          </a:xfrm>
        </p:spPr>
        <p:txBody>
          <a:bodyPr>
            <a:normAutofit/>
          </a:bodyPr>
          <a:lstStyle/>
          <a:p>
            <a:pPr marL="0" indent="0" algn="just">
              <a:buNone/>
            </a:pPr>
            <a:r>
              <a:rPr lang="it-IT" sz="2400" dirty="0">
                <a:effectLst/>
                <a:latin typeface="Calibri" panose="020F0502020204030204" pitchFamily="34" charset="0"/>
                <a:ea typeface="Calibri" panose="020F0502020204030204" pitchFamily="34" charset="0"/>
                <a:cs typeface="Times New Roman" panose="02020603050405020304" pitchFamily="18" charset="0"/>
              </a:rPr>
              <a:t>A seguito della </a:t>
            </a:r>
            <a:r>
              <a:rPr lang="it-IT" sz="2400" b="1" dirty="0">
                <a:effectLst/>
                <a:latin typeface="Calibri" panose="020F0502020204030204" pitchFamily="34" charset="0"/>
                <a:ea typeface="Calibri" panose="020F0502020204030204" pitchFamily="34" charset="0"/>
                <a:cs typeface="Times New Roman" panose="02020603050405020304" pitchFamily="18" charset="0"/>
              </a:rPr>
              <a:t>crisi del modello di sviluppo industriale</a:t>
            </a:r>
            <a:r>
              <a:rPr lang="it-IT" sz="2400" dirty="0">
                <a:effectLst/>
                <a:latin typeface="Calibri" panose="020F0502020204030204" pitchFamily="34" charset="0"/>
                <a:ea typeface="Calibri" panose="020F0502020204030204" pitchFamily="34" charset="0"/>
                <a:cs typeface="Times New Roman" panose="02020603050405020304" pitchFamily="18" charset="0"/>
              </a:rPr>
              <a:t>, negli anni duemila si va imponendo l’idea nel mondo dell’</a:t>
            </a:r>
            <a:r>
              <a:rPr lang="it-IT" sz="2400" b="1" dirty="0">
                <a:effectLst/>
                <a:latin typeface="Calibri" panose="020F0502020204030204" pitchFamily="34" charset="0"/>
                <a:ea typeface="Calibri" panose="020F0502020204030204" pitchFamily="34" charset="0"/>
                <a:cs typeface="Times New Roman" panose="02020603050405020304" pitchFamily="18" charset="0"/>
              </a:rPr>
              <a:t>ambientalismo gelese</a:t>
            </a:r>
            <a:r>
              <a:rPr lang="it-IT" sz="2400" dirty="0">
                <a:effectLst/>
                <a:latin typeface="Calibri" panose="020F0502020204030204" pitchFamily="34" charset="0"/>
                <a:ea typeface="Calibri" panose="020F0502020204030204" pitchFamily="34" charset="0"/>
                <a:cs typeface="Times New Roman" panose="02020603050405020304" pitchFamily="18" charset="0"/>
              </a:rPr>
              <a:t> l’idea di uno </a:t>
            </a:r>
            <a:r>
              <a:rPr lang="it-IT" sz="2400" b="1" dirty="0">
                <a:effectLst/>
                <a:latin typeface="Calibri" panose="020F0502020204030204" pitchFamily="34" charset="0"/>
                <a:ea typeface="Calibri" panose="020F0502020204030204" pitchFamily="34" charset="0"/>
                <a:cs typeface="Times New Roman" panose="02020603050405020304" pitchFamily="18" charset="0"/>
              </a:rPr>
              <a:t>sviluppo locale </a:t>
            </a:r>
            <a:r>
              <a:rPr lang="it-IT" sz="2400" dirty="0">
                <a:effectLst/>
                <a:latin typeface="Calibri" panose="020F0502020204030204" pitchFamily="34" charset="0"/>
                <a:ea typeface="Calibri" panose="020F0502020204030204" pitchFamily="34" charset="0"/>
                <a:cs typeface="Times New Roman" panose="02020603050405020304" pitchFamily="18" charset="0"/>
              </a:rPr>
              <a:t>inteso </a:t>
            </a:r>
          </a:p>
          <a:p>
            <a:pPr marL="0" indent="0" algn="just">
              <a:buNone/>
            </a:pPr>
            <a:r>
              <a:rPr lang="it-IT" sz="2400" dirty="0">
                <a:effectLst/>
                <a:latin typeface="Calibri" panose="020F0502020204030204" pitchFamily="34" charset="0"/>
                <a:ea typeface="Calibri" panose="020F0502020204030204" pitchFamily="34" charset="0"/>
                <a:cs typeface="Times New Roman" panose="02020603050405020304" pitchFamily="18" charset="0"/>
              </a:rPr>
              <a:t>“non come semplice </a:t>
            </a:r>
            <a:r>
              <a:rPr lang="it-IT" sz="2400" b="1" dirty="0">
                <a:effectLst/>
                <a:latin typeface="Calibri" panose="020F0502020204030204" pitchFamily="34" charset="0"/>
                <a:ea typeface="Calibri" panose="020F0502020204030204" pitchFamily="34" charset="0"/>
                <a:cs typeface="Times New Roman" panose="02020603050405020304" pitchFamily="18" charset="0"/>
              </a:rPr>
              <a:t>crescita economica delle imprese locali</a:t>
            </a:r>
            <a:r>
              <a:rPr lang="it-IT" sz="2400" dirty="0">
                <a:effectLst/>
                <a:latin typeface="Calibri" panose="020F0502020204030204" pitchFamily="34" charset="0"/>
                <a:ea typeface="Calibri" panose="020F0502020204030204" pitchFamily="34" charset="0"/>
                <a:cs typeface="Times New Roman" panose="02020603050405020304" pitchFamily="18" charset="0"/>
              </a:rPr>
              <a:t>, ma come una </a:t>
            </a:r>
            <a:r>
              <a:rPr lang="it-IT" sz="2400" b="1" dirty="0">
                <a:effectLst/>
                <a:latin typeface="Calibri" panose="020F0502020204030204" pitchFamily="34" charset="0"/>
                <a:ea typeface="Calibri" panose="020F0502020204030204" pitchFamily="34" charset="0"/>
                <a:cs typeface="Times New Roman" panose="02020603050405020304" pitchFamily="18" charset="0"/>
              </a:rPr>
              <a:t>dinamica che coinvolge l’intero territorio</a:t>
            </a:r>
            <a:r>
              <a:rPr lang="it-IT" sz="2400" dirty="0">
                <a:effectLst/>
                <a:latin typeface="Calibri" panose="020F0502020204030204" pitchFamily="34" charset="0"/>
                <a:ea typeface="Calibri" panose="020F0502020204030204" pitchFamily="34" charset="0"/>
                <a:cs typeface="Times New Roman" panose="02020603050405020304" pitchFamily="18" charset="0"/>
              </a:rPr>
              <a:t>, basata sulla </a:t>
            </a:r>
            <a:r>
              <a:rPr lang="it-IT" sz="2400" b="1" dirty="0">
                <a:effectLst/>
                <a:latin typeface="Calibri" panose="020F0502020204030204" pitchFamily="34" charset="0"/>
                <a:ea typeface="Calibri" panose="020F0502020204030204" pitchFamily="34" charset="0"/>
                <a:cs typeface="Times New Roman" panose="02020603050405020304" pitchFamily="18" charset="0"/>
              </a:rPr>
              <a:t>messa in valore delle risorse presenti </a:t>
            </a:r>
            <a:r>
              <a:rPr lang="it-IT" sz="2400" dirty="0">
                <a:effectLst/>
                <a:latin typeface="Calibri" panose="020F0502020204030204" pitchFamily="34" charset="0"/>
                <a:ea typeface="Calibri" panose="020F0502020204030204" pitchFamily="34" charset="0"/>
                <a:cs typeface="Times New Roman" panose="02020603050405020304" pitchFamily="18" charset="0"/>
              </a:rPr>
              <a:t>(materiali e immateriali) da parte dei soggetti locali (enti pubblici e soggetti privati depositari di interessi e conoscenze particolari), che si </a:t>
            </a:r>
            <a:r>
              <a:rPr lang="it-IT" sz="2400" b="1" dirty="0">
                <a:effectLst/>
                <a:latin typeface="Calibri" panose="020F0502020204030204" pitchFamily="34" charset="0"/>
                <a:ea typeface="Calibri" panose="020F0502020204030204" pitchFamily="34" charset="0"/>
                <a:cs typeface="Times New Roman" panose="02020603050405020304" pitchFamily="18" charset="0"/>
              </a:rPr>
              <a:t>auto-organizzano</a:t>
            </a:r>
            <a:r>
              <a:rPr lang="it-IT" sz="2400" dirty="0">
                <a:effectLst/>
                <a:latin typeface="Calibri" panose="020F0502020204030204" pitchFamily="34" charset="0"/>
                <a:ea typeface="Calibri" panose="020F0502020204030204" pitchFamily="34" charset="0"/>
                <a:cs typeface="Times New Roman" panose="02020603050405020304" pitchFamily="18" charset="0"/>
              </a:rPr>
              <a:t> e danno vita a </a:t>
            </a:r>
            <a:r>
              <a:rPr lang="it-IT" sz="2400" b="1" dirty="0">
                <a:effectLst/>
                <a:latin typeface="Calibri" panose="020F0502020204030204" pitchFamily="34" charset="0"/>
                <a:ea typeface="Calibri" panose="020F0502020204030204" pitchFamily="34" charset="0"/>
                <a:cs typeface="Times New Roman" panose="02020603050405020304" pitchFamily="18" charset="0"/>
              </a:rPr>
              <a:t>progetti e azione condivise di sviluppo </a:t>
            </a:r>
            <a:r>
              <a:rPr lang="it-IT" sz="2400" dirty="0">
                <a:effectLst/>
                <a:latin typeface="Calibri" panose="020F0502020204030204" pitchFamily="34" charset="0"/>
                <a:ea typeface="Calibri" panose="020F0502020204030204" pitchFamily="34" charset="0"/>
                <a:cs typeface="Times New Roman" panose="02020603050405020304" pitchFamily="18" charset="0"/>
              </a:rPr>
              <a:t>dall’esplicito carattere contrattuale”.</a:t>
            </a:r>
          </a:p>
          <a:p>
            <a:pPr marL="0" indent="0" algn="just">
              <a:buNone/>
            </a:pPr>
            <a:r>
              <a:rPr lang="it-IT" sz="2400" dirty="0">
                <a:effectLst/>
                <a:latin typeface="Calibri" panose="020F0502020204030204" pitchFamily="34" charset="0"/>
                <a:ea typeface="Calibri" panose="020F0502020204030204" pitchFamily="34" charset="0"/>
                <a:cs typeface="Times New Roman" panose="02020603050405020304" pitchFamily="18" charset="0"/>
              </a:rPr>
              <a:t>Lo</a:t>
            </a:r>
            <a:r>
              <a:rPr lang="it-IT" sz="2400" b="1" dirty="0">
                <a:effectLst/>
                <a:latin typeface="Calibri" panose="020F0502020204030204" pitchFamily="34" charset="0"/>
                <a:ea typeface="Calibri" panose="020F0502020204030204" pitchFamily="34" charset="0"/>
                <a:cs typeface="Times New Roman" panose="02020603050405020304" pitchFamily="18" charset="0"/>
              </a:rPr>
              <a:t> sviluppo locale</a:t>
            </a:r>
            <a:r>
              <a:rPr lang="it-IT" sz="2400" dirty="0">
                <a:effectLst/>
                <a:latin typeface="Calibri" panose="020F0502020204030204" pitchFamily="34" charset="0"/>
                <a:ea typeface="Calibri" panose="020F0502020204030204" pitchFamily="34" charset="0"/>
                <a:cs typeface="Times New Roman" panose="02020603050405020304" pitchFamily="18" charset="0"/>
              </a:rPr>
              <a:t> viene inteso dal mondo del nuovo ambientalismo gelese, nel medio e lungo periodo, nell’</a:t>
            </a:r>
            <a:r>
              <a:rPr lang="it-IT" sz="2400" b="1" dirty="0">
                <a:effectLst/>
                <a:latin typeface="Calibri" panose="020F0502020204030204" pitchFamily="34" charset="0"/>
                <a:ea typeface="Calibri" panose="020F0502020204030204" pitchFamily="34" charset="0"/>
                <a:cs typeface="Times New Roman" panose="02020603050405020304" pitchFamily="18" charset="0"/>
              </a:rPr>
              <a:t>aspirare al soddisfacimento</a:t>
            </a:r>
            <a:r>
              <a:rPr lang="it-IT" sz="2400" dirty="0">
                <a:effectLst/>
                <a:latin typeface="Calibri" panose="020F0502020204030204" pitchFamily="34" charset="0"/>
                <a:ea typeface="Calibri" panose="020F0502020204030204" pitchFamily="34" charset="0"/>
                <a:cs typeface="Times New Roman" panose="02020603050405020304" pitchFamily="18" charset="0"/>
              </a:rPr>
              <a:t> dei </a:t>
            </a:r>
            <a:r>
              <a:rPr lang="it-IT" sz="2400" b="1" dirty="0">
                <a:effectLst/>
                <a:latin typeface="Calibri" panose="020F0502020204030204" pitchFamily="34" charset="0"/>
                <a:ea typeface="Calibri" panose="020F0502020204030204" pitchFamily="34" charset="0"/>
                <a:cs typeface="Times New Roman" panose="02020603050405020304" pitchFamily="18" charset="0"/>
              </a:rPr>
              <a:t>bisogni degli esseri umani e non umani che vivono in un luogo</a:t>
            </a:r>
            <a:r>
              <a:rPr lang="it-IT" sz="2400" dirty="0">
                <a:effectLst/>
                <a:latin typeface="Calibri" panose="020F0502020204030204" pitchFamily="34" charset="0"/>
                <a:ea typeface="Calibri" panose="020F0502020204030204" pitchFamily="34" charset="0"/>
                <a:cs typeface="Times New Roman" panose="02020603050405020304" pitchFamily="18" charset="0"/>
              </a:rPr>
              <a:t>, senza prescindere </a:t>
            </a:r>
            <a:r>
              <a:rPr lang="it-IT" sz="2400" dirty="0" err="1">
                <a:effectLst/>
                <a:latin typeface="Calibri" panose="020F0502020204030204" pitchFamily="34" charset="0"/>
                <a:ea typeface="Calibri" panose="020F0502020204030204" pitchFamily="34" charset="0"/>
                <a:cs typeface="Times New Roman" panose="02020603050405020304" pitchFamily="18" charset="0"/>
              </a:rPr>
              <a:t>daI</a:t>
            </a:r>
            <a:r>
              <a:rPr lang="it-IT" sz="2400" dirty="0">
                <a:effectLst/>
                <a:latin typeface="Calibri" panose="020F0502020204030204" pitchFamily="34" charset="0"/>
                <a:ea typeface="Calibri" panose="020F0502020204030204" pitchFamily="34" charset="0"/>
                <a:cs typeface="Times New Roman" panose="02020603050405020304" pitchFamily="18" charset="0"/>
              </a:rPr>
              <a:t> </a:t>
            </a:r>
            <a:r>
              <a:rPr lang="it-IT" sz="2400" b="1" dirty="0">
                <a:effectLst/>
                <a:latin typeface="Calibri" panose="020F0502020204030204" pitchFamily="34" charset="0"/>
                <a:ea typeface="Calibri" panose="020F0502020204030204" pitchFamily="34" charset="0"/>
                <a:cs typeface="Times New Roman" panose="02020603050405020304" pitchFamily="18" charset="0"/>
              </a:rPr>
              <a:t>rispetto delle dinamiche </a:t>
            </a:r>
            <a:r>
              <a:rPr lang="it-IT" sz="2400" b="1" dirty="0" err="1">
                <a:effectLst/>
                <a:latin typeface="Calibri" panose="020F0502020204030204" pitchFamily="34" charset="0"/>
                <a:ea typeface="Calibri" panose="020F0502020204030204" pitchFamily="34" charset="0"/>
                <a:cs typeface="Times New Roman" panose="02020603050405020304" pitchFamily="18" charset="0"/>
              </a:rPr>
              <a:t>ecosistemiche</a:t>
            </a:r>
            <a:r>
              <a:rPr lang="it-IT" sz="2400" b="1" dirty="0">
                <a:effectLst/>
                <a:latin typeface="Calibri" panose="020F0502020204030204" pitchFamily="34" charset="0"/>
                <a:ea typeface="Calibri" panose="020F0502020204030204" pitchFamily="34" charset="0"/>
                <a:cs typeface="Times New Roman" panose="02020603050405020304" pitchFamily="18" charset="0"/>
              </a:rPr>
              <a:t> locali</a:t>
            </a:r>
            <a:r>
              <a:rPr lang="it-IT" sz="24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gn="just">
              <a:buNone/>
            </a:pPr>
            <a:r>
              <a:rPr lang="it-IT" sz="2400" dirty="0">
                <a:effectLst/>
                <a:latin typeface="Calibri" panose="020F0502020204030204" pitchFamily="34" charset="0"/>
                <a:ea typeface="Calibri" panose="020F0502020204030204" pitchFamily="34" charset="0"/>
                <a:cs typeface="Times New Roman" panose="02020603050405020304" pitchFamily="18" charset="0"/>
              </a:rPr>
              <a:t>Il </a:t>
            </a:r>
            <a:r>
              <a:rPr lang="it-IT" sz="2400" b="1" dirty="0">
                <a:effectLst/>
                <a:latin typeface="Calibri" panose="020F0502020204030204" pitchFamily="34" charset="0"/>
                <a:ea typeface="Calibri" panose="020F0502020204030204" pitchFamily="34" charset="0"/>
                <a:cs typeface="Times New Roman" panose="02020603050405020304" pitchFamily="18" charset="0"/>
              </a:rPr>
              <a:t>fine ultimo</a:t>
            </a:r>
            <a:r>
              <a:rPr lang="it-IT" sz="2400" dirty="0">
                <a:effectLst/>
                <a:latin typeface="Calibri" panose="020F0502020204030204" pitchFamily="34" charset="0"/>
                <a:ea typeface="Calibri" panose="020F0502020204030204" pitchFamily="34" charset="0"/>
                <a:cs typeface="Times New Roman" panose="02020603050405020304" pitchFamily="18" charset="0"/>
              </a:rPr>
              <a:t> della creazione delle aree protette consiste nel </a:t>
            </a:r>
            <a:r>
              <a:rPr lang="it-IT" sz="2400" b="1" dirty="0">
                <a:effectLst/>
                <a:latin typeface="Calibri" panose="020F0502020204030204" pitchFamily="34" charset="0"/>
                <a:ea typeface="Calibri" panose="020F0502020204030204" pitchFamily="34" charset="0"/>
                <a:cs typeface="Times New Roman" panose="02020603050405020304" pitchFamily="18" charset="0"/>
              </a:rPr>
              <a:t>favorire la possibilità di un miglioramento delle condizioni di vita, economiche, sociali, lavorative e culturali</a:t>
            </a:r>
            <a:r>
              <a:rPr lang="it-IT" sz="24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lgn="just">
              <a:buNone/>
            </a:pPr>
            <a:endParaRPr lang="it-IT"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it-IT"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it-IT" dirty="0"/>
          </a:p>
        </p:txBody>
      </p:sp>
      <p:pic>
        <p:nvPicPr>
          <p:cNvPr id="4" name="Immagine 3">
            <a:extLst>
              <a:ext uri="{FF2B5EF4-FFF2-40B4-BE49-F238E27FC236}">
                <a16:creationId xmlns:a16="http://schemas.microsoft.com/office/drawing/2014/main" id="{3543444F-8C42-B34D-B96E-4C1133D46FB0}"/>
              </a:ext>
            </a:extLst>
          </p:cNvPr>
          <p:cNvPicPr>
            <a:picLocks noChangeAspect="1"/>
          </p:cNvPicPr>
          <p:nvPr/>
        </p:nvPicPr>
        <p:blipFill>
          <a:blip r:embed="rId2"/>
          <a:stretch>
            <a:fillRect/>
          </a:stretch>
        </p:blipFill>
        <p:spPr>
          <a:xfrm>
            <a:off x="87823" y="41274"/>
            <a:ext cx="2698153" cy="1118552"/>
          </a:xfrm>
          <a:prstGeom prst="rect">
            <a:avLst/>
          </a:prstGeom>
        </p:spPr>
      </p:pic>
    </p:spTree>
    <p:extLst>
      <p:ext uri="{BB962C8B-B14F-4D97-AF65-F5344CB8AC3E}">
        <p14:creationId xmlns:p14="http://schemas.microsoft.com/office/powerpoint/2010/main" val="1166622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7D7836E-0B79-1348-9198-B7C4347453B1}"/>
              </a:ext>
            </a:extLst>
          </p:cNvPr>
          <p:cNvSpPr>
            <a:spLocks noGrp="1"/>
          </p:cNvSpPr>
          <p:nvPr>
            <p:ph type="title"/>
          </p:nvPr>
        </p:nvSpPr>
        <p:spPr>
          <a:xfrm>
            <a:off x="838200" y="43846"/>
            <a:ext cx="10515600" cy="1325563"/>
          </a:xfrm>
        </p:spPr>
        <p:txBody>
          <a:bodyPr>
            <a:normAutofit/>
          </a:bodyPr>
          <a:lstStyle/>
          <a:p>
            <a:pPr algn="ctr"/>
            <a:r>
              <a:rPr lang="it-IT" sz="3200" b="1" dirty="0"/>
              <a:t>Rigenerare la vivibilità nella terra dei fuochi gelese</a:t>
            </a:r>
            <a:endParaRPr lang="it-IT" sz="3200" dirty="0"/>
          </a:p>
        </p:txBody>
      </p:sp>
      <p:pic>
        <p:nvPicPr>
          <p:cNvPr id="4" name="Segnaposto contenuto 4">
            <a:extLst>
              <a:ext uri="{FF2B5EF4-FFF2-40B4-BE49-F238E27FC236}">
                <a16:creationId xmlns:a16="http://schemas.microsoft.com/office/drawing/2014/main" id="{07193661-95B3-B14B-96DD-BA21416A6CFC}"/>
              </a:ext>
            </a:extLst>
          </p:cNvPr>
          <p:cNvPicPr>
            <a:picLocks noChangeAspect="1"/>
          </p:cNvPicPr>
          <p:nvPr/>
        </p:nvPicPr>
        <p:blipFill>
          <a:blip r:embed="rId2"/>
          <a:stretch>
            <a:fillRect/>
          </a:stretch>
        </p:blipFill>
        <p:spPr>
          <a:xfrm>
            <a:off x="136439" y="230188"/>
            <a:ext cx="1638300" cy="977900"/>
          </a:xfrm>
          <a:prstGeom prst="rect">
            <a:avLst/>
          </a:prstGeom>
        </p:spPr>
      </p:pic>
      <p:pic>
        <p:nvPicPr>
          <p:cNvPr id="6" name="Immagine 5">
            <a:extLst>
              <a:ext uri="{FF2B5EF4-FFF2-40B4-BE49-F238E27FC236}">
                <a16:creationId xmlns:a16="http://schemas.microsoft.com/office/drawing/2014/main" id="{9D5A04A7-CFB7-194A-9ADD-BF15AFC9320E}"/>
              </a:ext>
            </a:extLst>
          </p:cNvPr>
          <p:cNvPicPr>
            <a:picLocks noChangeAspect="1"/>
          </p:cNvPicPr>
          <p:nvPr/>
        </p:nvPicPr>
        <p:blipFill>
          <a:blip r:embed="rId3"/>
          <a:stretch>
            <a:fillRect/>
          </a:stretch>
        </p:blipFill>
        <p:spPr>
          <a:xfrm>
            <a:off x="346847" y="1208088"/>
            <a:ext cx="11392072" cy="3586334"/>
          </a:xfrm>
          <a:prstGeom prst="rect">
            <a:avLst/>
          </a:prstGeom>
        </p:spPr>
      </p:pic>
      <p:sp>
        <p:nvSpPr>
          <p:cNvPr id="7" name="CasellaDiTesto 6">
            <a:extLst>
              <a:ext uri="{FF2B5EF4-FFF2-40B4-BE49-F238E27FC236}">
                <a16:creationId xmlns:a16="http://schemas.microsoft.com/office/drawing/2014/main" id="{8C69BB97-2923-2849-8B3B-8BC04EF03EF5}"/>
              </a:ext>
            </a:extLst>
          </p:cNvPr>
          <p:cNvSpPr txBox="1"/>
          <p:nvPr/>
        </p:nvSpPr>
        <p:spPr>
          <a:xfrm>
            <a:off x="543697" y="4930338"/>
            <a:ext cx="11195222" cy="2031325"/>
          </a:xfrm>
          <a:prstGeom prst="rect">
            <a:avLst/>
          </a:prstGeom>
          <a:noFill/>
        </p:spPr>
        <p:txBody>
          <a:bodyPr wrap="square" rtlCol="0">
            <a:spAutoFit/>
          </a:bodyPr>
          <a:lstStyle/>
          <a:p>
            <a:r>
              <a:rPr lang="it-IT" sz="1800" dirty="0">
                <a:solidFill>
                  <a:srgbClr val="050505"/>
                </a:solidFill>
                <a:effectLst/>
                <a:latin typeface="Arial" panose="020B0604020202020204" pitchFamily="34" charset="0"/>
                <a:ea typeface="Times New Roman" panose="02020603050405020304" pitchFamily="18" charset="0"/>
                <a:cs typeface="Times New Roman" panose="02020603050405020304" pitchFamily="18" charset="0"/>
              </a:rPr>
              <a:t>Dove fino a qualche anno fa l'agricoltura intensiva faceva qualsiasi cosa per eliminare acquitrini, i cacciatori non rispettavano nessuna regola e gli incendi non davano più la possibilità di far crescere gli Alberi o far nascere altre piante... oggi è un paradiso terrestre! Gli uccelli migratori e non solo, sostano in pace. Le piante crescono rigogliose, finalmente anche le orchidee ritornano...e in tutto questo, la Biodiversità aumenta! Un sogno, un progetto che prende forma. </a:t>
            </a:r>
            <a:endParaRPr lang="it-IT" dirty="0">
              <a:solidFill>
                <a:srgbClr val="050505"/>
              </a:solidFill>
              <a:latin typeface="Arial" panose="020B0604020202020204" pitchFamily="34" charset="0"/>
              <a:ea typeface="Calibri" panose="020F0502020204030204" pitchFamily="34" charset="0"/>
              <a:cs typeface="Times New Roman" panose="02020603050405020304" pitchFamily="18" charset="0"/>
            </a:endParaRPr>
          </a:p>
          <a:p>
            <a:r>
              <a:rPr lang="it-IT" b="1" dirty="0">
                <a:solidFill>
                  <a:srgbClr val="050505"/>
                </a:solidFill>
                <a:latin typeface="Arial" panose="020B0604020202020204" pitchFamily="34" charset="0"/>
                <a:ea typeface="Calibri" panose="020F0502020204030204" pitchFamily="34" charset="0"/>
                <a:cs typeface="Times New Roman" panose="02020603050405020304" pitchFamily="18" charset="0"/>
              </a:rPr>
              <a:t>Davide Pepi</a:t>
            </a:r>
            <a:r>
              <a:rPr lang="it-IT" dirty="0">
                <a:solidFill>
                  <a:srgbClr val="050505"/>
                </a:solidFill>
                <a:latin typeface="Arial" panose="020B0604020202020204" pitchFamily="34" charset="0"/>
                <a:ea typeface="Calibri" panose="020F0502020204030204" pitchFamily="34" charset="0"/>
                <a:cs typeface="Times New Roman" panose="02020603050405020304" pitchFamily="18" charset="0"/>
              </a:rPr>
              <a:t>, gennaio 2022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it-IT" dirty="0"/>
          </a:p>
        </p:txBody>
      </p:sp>
      <p:pic>
        <p:nvPicPr>
          <p:cNvPr id="9" name="Immagine 8">
            <a:extLst>
              <a:ext uri="{FF2B5EF4-FFF2-40B4-BE49-F238E27FC236}">
                <a16:creationId xmlns:a16="http://schemas.microsoft.com/office/drawing/2014/main" id="{3654CE5F-ED6E-7C46-979B-B1E694DD4BF3}"/>
              </a:ext>
            </a:extLst>
          </p:cNvPr>
          <p:cNvPicPr>
            <a:picLocks noChangeAspect="1"/>
          </p:cNvPicPr>
          <p:nvPr/>
        </p:nvPicPr>
        <p:blipFill>
          <a:blip r:embed="rId4"/>
          <a:stretch>
            <a:fillRect/>
          </a:stretch>
        </p:blipFill>
        <p:spPr>
          <a:xfrm>
            <a:off x="10734775" y="6192455"/>
            <a:ext cx="1569116" cy="706474"/>
          </a:xfrm>
          <a:prstGeom prst="rect">
            <a:avLst/>
          </a:prstGeom>
        </p:spPr>
      </p:pic>
    </p:spTree>
    <p:extLst>
      <p:ext uri="{BB962C8B-B14F-4D97-AF65-F5344CB8AC3E}">
        <p14:creationId xmlns:p14="http://schemas.microsoft.com/office/powerpoint/2010/main" val="9720330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2595B13-2694-DD4D-B2A8-A660CEBEECA4}"/>
              </a:ext>
            </a:extLst>
          </p:cNvPr>
          <p:cNvSpPr>
            <a:spLocks noGrp="1"/>
          </p:cNvSpPr>
          <p:nvPr>
            <p:ph type="title"/>
          </p:nvPr>
        </p:nvSpPr>
        <p:spPr>
          <a:xfrm>
            <a:off x="2371724" y="36509"/>
            <a:ext cx="9601201" cy="1325563"/>
          </a:xfrm>
        </p:spPr>
        <p:txBody>
          <a:bodyPr>
            <a:normAutofit/>
          </a:bodyPr>
          <a:lstStyle/>
          <a:p>
            <a:pPr algn="ctr"/>
            <a:r>
              <a:rPr lang="it-IT" sz="3600" b="1" dirty="0"/>
              <a:t>Il ruolo delle aree protette nel gelese come nuovo modello di sviluppo del territorio</a:t>
            </a:r>
            <a:endParaRPr lang="it-IT" sz="3600" dirty="0"/>
          </a:p>
        </p:txBody>
      </p:sp>
      <p:pic>
        <p:nvPicPr>
          <p:cNvPr id="4" name="Segnaposto contenuto 4">
            <a:extLst>
              <a:ext uri="{FF2B5EF4-FFF2-40B4-BE49-F238E27FC236}">
                <a16:creationId xmlns:a16="http://schemas.microsoft.com/office/drawing/2014/main" id="{BF68806E-3728-FE41-B735-8333F31FE38B}"/>
              </a:ext>
            </a:extLst>
          </p:cNvPr>
          <p:cNvPicPr>
            <a:picLocks noGrp="1" noChangeAspect="1"/>
          </p:cNvPicPr>
          <p:nvPr>
            <p:ph idx="1"/>
          </p:nvPr>
        </p:nvPicPr>
        <p:blipFill>
          <a:blip r:embed="rId3"/>
          <a:stretch>
            <a:fillRect/>
          </a:stretch>
        </p:blipFill>
        <p:spPr>
          <a:xfrm>
            <a:off x="219075" y="250825"/>
            <a:ext cx="1638300" cy="977900"/>
          </a:xfrm>
          <a:prstGeom prst="rect">
            <a:avLst/>
          </a:prstGeom>
        </p:spPr>
      </p:pic>
      <p:sp>
        <p:nvSpPr>
          <p:cNvPr id="5" name="CasellaDiTesto 4">
            <a:extLst>
              <a:ext uri="{FF2B5EF4-FFF2-40B4-BE49-F238E27FC236}">
                <a16:creationId xmlns:a16="http://schemas.microsoft.com/office/drawing/2014/main" id="{D73B5B49-A098-6044-B17B-820A1D29B8D3}"/>
              </a:ext>
            </a:extLst>
          </p:cNvPr>
          <p:cNvSpPr txBox="1"/>
          <p:nvPr/>
        </p:nvSpPr>
        <p:spPr>
          <a:xfrm>
            <a:off x="85720" y="4643447"/>
            <a:ext cx="6958013" cy="2031325"/>
          </a:xfrm>
          <a:prstGeom prst="rect">
            <a:avLst/>
          </a:prstGeom>
          <a:noFill/>
        </p:spPr>
        <p:txBody>
          <a:bodyPr wrap="square" rtlCol="0">
            <a:spAutoFit/>
          </a:bodyPr>
          <a:lstStyle/>
          <a:p>
            <a:r>
              <a:rPr lang="it-IT" sz="1800" b="1" dirty="0">
                <a:solidFill>
                  <a:srgbClr val="050505"/>
                </a:solidFill>
                <a:effectLst/>
                <a:latin typeface="Arial" panose="020B0604020202020204" pitchFamily="34" charset="0"/>
                <a:ea typeface="Times New Roman" panose="02020603050405020304" pitchFamily="18" charset="0"/>
              </a:rPr>
              <a:t>La lotta alla desertificazione si combatte con i fatti. Il nostro progetto nasce nel 2017 e già sono visibili i primi risultati. Non parole, non promesse, non idee fantastiche, ma realtà, azioni concrete, opere di ripristino ambientale elaborate con criteri scientifici. </a:t>
            </a:r>
            <a:br>
              <a:rPr lang="it-IT" sz="1800" dirty="0">
                <a:solidFill>
                  <a:srgbClr val="050505"/>
                </a:solidFill>
                <a:effectLst/>
                <a:latin typeface="Arial" panose="020B0604020202020204" pitchFamily="34" charset="0"/>
                <a:ea typeface="Times New Roman" panose="02020603050405020304" pitchFamily="18" charset="0"/>
              </a:rPr>
            </a:br>
            <a:endParaRPr lang="it-IT" sz="1800" dirty="0">
              <a:solidFill>
                <a:srgbClr val="050505"/>
              </a:solidFill>
              <a:effectLst/>
              <a:latin typeface="Arial" panose="020B0604020202020204" pitchFamily="34" charset="0"/>
              <a:ea typeface="Times New Roman" panose="02020603050405020304" pitchFamily="18" charset="0"/>
            </a:endParaRPr>
          </a:p>
          <a:p>
            <a:r>
              <a:rPr lang="it-IT" b="1" dirty="0">
                <a:solidFill>
                  <a:srgbClr val="050505"/>
                </a:solidFill>
                <a:latin typeface="Arial" panose="020B0604020202020204" pitchFamily="34" charset="0"/>
              </a:rPr>
              <a:t>Manuel Zafarana </a:t>
            </a:r>
            <a:r>
              <a:rPr lang="it-IT" dirty="0">
                <a:solidFill>
                  <a:srgbClr val="050505"/>
                </a:solidFill>
                <a:latin typeface="Arial" panose="020B0604020202020204" pitchFamily="34" charset="0"/>
              </a:rPr>
              <a:t>(agosto 2022)</a:t>
            </a:r>
            <a:endParaRPr lang="it-IT" dirty="0"/>
          </a:p>
        </p:txBody>
      </p:sp>
      <p:pic>
        <p:nvPicPr>
          <p:cNvPr id="8" name="Immagine 7">
            <a:extLst>
              <a:ext uri="{FF2B5EF4-FFF2-40B4-BE49-F238E27FC236}">
                <a16:creationId xmlns:a16="http://schemas.microsoft.com/office/drawing/2014/main" id="{4A85934D-4058-0942-9332-8C4611F85A5C}"/>
              </a:ext>
            </a:extLst>
          </p:cNvPr>
          <p:cNvPicPr>
            <a:picLocks noChangeAspect="1"/>
          </p:cNvPicPr>
          <p:nvPr/>
        </p:nvPicPr>
        <p:blipFill>
          <a:blip r:embed="rId4"/>
          <a:stretch>
            <a:fillRect/>
          </a:stretch>
        </p:blipFill>
        <p:spPr>
          <a:xfrm>
            <a:off x="440942" y="1228725"/>
            <a:ext cx="2789146" cy="3171825"/>
          </a:xfrm>
          <a:prstGeom prst="rect">
            <a:avLst/>
          </a:prstGeom>
        </p:spPr>
      </p:pic>
      <p:pic>
        <p:nvPicPr>
          <p:cNvPr id="10" name="Immagine 9">
            <a:extLst>
              <a:ext uri="{FF2B5EF4-FFF2-40B4-BE49-F238E27FC236}">
                <a16:creationId xmlns:a16="http://schemas.microsoft.com/office/drawing/2014/main" id="{8C2EC654-957E-7A4E-99D9-D2A455FF7635}"/>
              </a:ext>
            </a:extLst>
          </p:cNvPr>
          <p:cNvPicPr>
            <a:picLocks noChangeAspect="1"/>
          </p:cNvPicPr>
          <p:nvPr/>
        </p:nvPicPr>
        <p:blipFill>
          <a:blip r:embed="rId5"/>
          <a:stretch>
            <a:fillRect/>
          </a:stretch>
        </p:blipFill>
        <p:spPr>
          <a:xfrm>
            <a:off x="4310743" y="1228724"/>
            <a:ext cx="2903355" cy="3170280"/>
          </a:xfrm>
          <a:prstGeom prst="rect">
            <a:avLst/>
          </a:prstGeom>
        </p:spPr>
      </p:pic>
      <p:pic>
        <p:nvPicPr>
          <p:cNvPr id="7" name="Immagine 6">
            <a:extLst>
              <a:ext uri="{FF2B5EF4-FFF2-40B4-BE49-F238E27FC236}">
                <a16:creationId xmlns:a16="http://schemas.microsoft.com/office/drawing/2014/main" id="{06B5A8DD-32F6-D140-8704-5EB757A9BBB7}"/>
              </a:ext>
            </a:extLst>
          </p:cNvPr>
          <p:cNvPicPr>
            <a:picLocks noChangeAspect="1"/>
          </p:cNvPicPr>
          <p:nvPr/>
        </p:nvPicPr>
        <p:blipFill>
          <a:blip r:embed="rId6"/>
          <a:stretch>
            <a:fillRect/>
          </a:stretch>
        </p:blipFill>
        <p:spPr>
          <a:xfrm>
            <a:off x="7728447" y="1228724"/>
            <a:ext cx="4183658" cy="3170280"/>
          </a:xfrm>
          <a:prstGeom prst="rect">
            <a:avLst/>
          </a:prstGeom>
        </p:spPr>
      </p:pic>
      <p:pic>
        <p:nvPicPr>
          <p:cNvPr id="11" name="Immagine 10">
            <a:extLst>
              <a:ext uri="{FF2B5EF4-FFF2-40B4-BE49-F238E27FC236}">
                <a16:creationId xmlns:a16="http://schemas.microsoft.com/office/drawing/2014/main" id="{1056FBB6-92C7-2445-9F1D-E491BDB42FEE}"/>
              </a:ext>
            </a:extLst>
          </p:cNvPr>
          <p:cNvPicPr>
            <a:picLocks noChangeAspect="1"/>
          </p:cNvPicPr>
          <p:nvPr/>
        </p:nvPicPr>
        <p:blipFill>
          <a:blip r:embed="rId7"/>
          <a:stretch>
            <a:fillRect/>
          </a:stretch>
        </p:blipFill>
        <p:spPr>
          <a:xfrm>
            <a:off x="7552706" y="4478552"/>
            <a:ext cx="3956149" cy="2225334"/>
          </a:xfrm>
          <a:prstGeom prst="rect">
            <a:avLst/>
          </a:prstGeom>
        </p:spPr>
      </p:pic>
    </p:spTree>
    <p:extLst>
      <p:ext uri="{BB962C8B-B14F-4D97-AF65-F5344CB8AC3E}">
        <p14:creationId xmlns:p14="http://schemas.microsoft.com/office/powerpoint/2010/main" val="1499113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C5D42F0-4610-A54F-8EDB-E1CE25F285AE}"/>
              </a:ext>
            </a:extLst>
          </p:cNvPr>
          <p:cNvSpPr>
            <a:spLocks noGrp="1"/>
          </p:cNvSpPr>
          <p:nvPr>
            <p:ph type="title"/>
          </p:nvPr>
        </p:nvSpPr>
        <p:spPr>
          <a:xfrm>
            <a:off x="838200" y="1324682"/>
            <a:ext cx="10515600" cy="865364"/>
          </a:xfrm>
        </p:spPr>
        <p:txBody>
          <a:bodyPr>
            <a:normAutofit/>
          </a:bodyPr>
          <a:lstStyle/>
          <a:p>
            <a:pPr algn="ctr"/>
            <a:r>
              <a:rPr lang="it-IT" sz="3600" b="1" dirty="0"/>
              <a:t>Il potenziale delle aree protette</a:t>
            </a:r>
          </a:p>
        </p:txBody>
      </p:sp>
      <p:sp>
        <p:nvSpPr>
          <p:cNvPr id="3" name="Segnaposto contenuto 2">
            <a:extLst>
              <a:ext uri="{FF2B5EF4-FFF2-40B4-BE49-F238E27FC236}">
                <a16:creationId xmlns:a16="http://schemas.microsoft.com/office/drawing/2014/main" id="{67ECB04C-AAE0-134B-B1EF-9D98DD7A6CEC}"/>
              </a:ext>
            </a:extLst>
          </p:cNvPr>
          <p:cNvSpPr>
            <a:spLocks noGrp="1"/>
          </p:cNvSpPr>
          <p:nvPr>
            <p:ph idx="1"/>
          </p:nvPr>
        </p:nvSpPr>
        <p:spPr>
          <a:xfrm>
            <a:off x="191911" y="2841631"/>
            <a:ext cx="11875911" cy="3401128"/>
          </a:xfrm>
        </p:spPr>
        <p:txBody>
          <a:bodyPr/>
          <a:lstStyle/>
          <a:p>
            <a:pPr marL="0" indent="0" algn="just">
              <a:buNone/>
            </a:pPr>
            <a:r>
              <a:rPr lang="it-IT" dirty="0">
                <a:effectLst/>
                <a:latin typeface="Calibri" panose="020F0502020204030204" pitchFamily="34" charset="0"/>
                <a:ea typeface="Calibri" panose="020F0502020204030204" pitchFamily="34" charset="0"/>
                <a:cs typeface="Times New Roman" panose="02020603050405020304" pitchFamily="18" charset="0"/>
              </a:rPr>
              <a:t>Il </a:t>
            </a:r>
            <a:r>
              <a:rPr lang="it-IT" b="1" dirty="0">
                <a:effectLst/>
                <a:latin typeface="Calibri" panose="020F0502020204030204" pitchFamily="34" charset="0"/>
                <a:ea typeface="Calibri" panose="020F0502020204030204" pitchFamily="34" charset="0"/>
                <a:cs typeface="Times New Roman" panose="02020603050405020304" pitchFamily="18" charset="0"/>
              </a:rPr>
              <a:t>fine ultimo</a:t>
            </a:r>
            <a:r>
              <a:rPr lang="it-IT" dirty="0">
                <a:effectLst/>
                <a:latin typeface="Calibri" panose="020F0502020204030204" pitchFamily="34" charset="0"/>
                <a:ea typeface="Calibri" panose="020F0502020204030204" pitchFamily="34" charset="0"/>
                <a:cs typeface="Times New Roman" panose="02020603050405020304" pitchFamily="18" charset="0"/>
              </a:rPr>
              <a:t> della creazione delle aree protette consiste nel </a:t>
            </a:r>
            <a:r>
              <a:rPr lang="it-IT" b="1" dirty="0">
                <a:effectLst/>
                <a:latin typeface="Calibri" panose="020F0502020204030204" pitchFamily="34" charset="0"/>
                <a:ea typeface="Calibri" panose="020F0502020204030204" pitchFamily="34" charset="0"/>
                <a:cs typeface="Times New Roman" panose="02020603050405020304" pitchFamily="18" charset="0"/>
              </a:rPr>
              <a:t>favorire la possibilità di un miglioramento delle condizioni di vita, economiche, sociali, lavorative e culturali</a:t>
            </a:r>
            <a:r>
              <a:rPr lang="it-IT" dirty="0">
                <a:effectLst/>
                <a:latin typeface="Calibri" panose="020F0502020204030204" pitchFamily="34" charset="0"/>
                <a:ea typeface="Calibri" panose="020F0502020204030204" pitchFamily="34" charset="0"/>
                <a:cs typeface="Times New Roman" panose="02020603050405020304" pitchFamily="18" charset="0"/>
              </a:rPr>
              <a:t>. L’istituzione delle aree protette dovrebbe partire dalla </a:t>
            </a:r>
            <a:r>
              <a:rPr lang="it-IT" b="1" dirty="0">
                <a:effectLst/>
                <a:latin typeface="Calibri" panose="020F0502020204030204" pitchFamily="34" charset="0"/>
                <a:ea typeface="Calibri" panose="020F0502020204030204" pitchFamily="34" charset="0"/>
                <a:cs typeface="Times New Roman" panose="02020603050405020304" pitchFamily="18" charset="0"/>
              </a:rPr>
              <a:t>volontà della popolazione locale, della sua coscienza ecologica e dal modo con cui essa percepisce e valuta le risorse ambientali del proprio territorio</a:t>
            </a:r>
            <a:r>
              <a:rPr lang="it-IT" dirty="0">
                <a:effectLst/>
                <a:latin typeface="Calibri" panose="020F0502020204030204" pitchFamily="34" charset="0"/>
                <a:ea typeface="Calibri" panose="020F0502020204030204" pitchFamily="34" charset="0"/>
                <a:cs typeface="Times New Roman" panose="02020603050405020304" pitchFamily="18" charset="0"/>
              </a:rPr>
              <a:t>. Solo in questo modo può riuscire a </a:t>
            </a:r>
            <a:r>
              <a:rPr lang="it-IT" b="1" dirty="0">
                <a:effectLst/>
                <a:latin typeface="Calibri" panose="020F0502020204030204" pitchFamily="34" charset="0"/>
                <a:ea typeface="Calibri" panose="020F0502020204030204" pitchFamily="34" charset="0"/>
                <a:cs typeface="Times New Roman" panose="02020603050405020304" pitchFamily="18" charset="0"/>
              </a:rPr>
              <a:t>dispiegare tutto il proprio potenziale</a:t>
            </a:r>
            <a:r>
              <a:rPr lang="it-IT" dirty="0">
                <a:effectLst/>
                <a:latin typeface="Calibri" panose="020F0502020204030204" pitchFamily="34" charset="0"/>
                <a:ea typeface="Calibri" panose="020F0502020204030204" pitchFamily="34" charset="0"/>
                <a:cs typeface="Times New Roman" panose="02020603050405020304" pitchFamily="18" charset="0"/>
              </a:rPr>
              <a:t>, non solo come </a:t>
            </a:r>
            <a:r>
              <a:rPr lang="it-IT" b="1" dirty="0">
                <a:effectLst/>
                <a:latin typeface="Calibri" panose="020F0502020204030204" pitchFamily="34" charset="0"/>
                <a:ea typeface="Calibri" panose="020F0502020204030204" pitchFamily="34" charset="0"/>
                <a:cs typeface="Times New Roman" panose="02020603050405020304" pitchFamily="18" charset="0"/>
              </a:rPr>
              <a:t>agente della conservazione</a:t>
            </a:r>
            <a:r>
              <a:rPr lang="it-IT" dirty="0">
                <a:effectLst/>
                <a:latin typeface="Calibri" panose="020F0502020204030204" pitchFamily="34" charset="0"/>
                <a:ea typeface="Calibri" panose="020F0502020204030204" pitchFamily="34" charset="0"/>
                <a:cs typeface="Times New Roman" panose="02020603050405020304" pitchFamily="18" charset="0"/>
              </a:rPr>
              <a:t> bensì come soprattutto </a:t>
            </a:r>
            <a:r>
              <a:rPr lang="it-IT" b="1" dirty="0">
                <a:effectLst/>
                <a:latin typeface="Calibri" panose="020F0502020204030204" pitchFamily="34" charset="0"/>
                <a:ea typeface="Calibri" panose="020F0502020204030204" pitchFamily="34" charset="0"/>
                <a:cs typeface="Times New Roman" panose="02020603050405020304" pitchFamily="18" charset="0"/>
              </a:rPr>
              <a:t>motore dello sviluppo locale</a:t>
            </a:r>
            <a:r>
              <a:rPr lang="it-IT"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buNone/>
            </a:pPr>
            <a:endParaRPr lang="it-IT" dirty="0"/>
          </a:p>
        </p:txBody>
      </p:sp>
      <p:pic>
        <p:nvPicPr>
          <p:cNvPr id="4" name="Immagine 3">
            <a:extLst>
              <a:ext uri="{FF2B5EF4-FFF2-40B4-BE49-F238E27FC236}">
                <a16:creationId xmlns:a16="http://schemas.microsoft.com/office/drawing/2014/main" id="{C7015783-C757-4E4C-8D3A-7235E1C84BC4}"/>
              </a:ext>
            </a:extLst>
          </p:cNvPr>
          <p:cNvPicPr>
            <a:picLocks noChangeAspect="1"/>
          </p:cNvPicPr>
          <p:nvPr/>
        </p:nvPicPr>
        <p:blipFill>
          <a:blip r:embed="rId2"/>
          <a:stretch>
            <a:fillRect/>
          </a:stretch>
        </p:blipFill>
        <p:spPr>
          <a:xfrm>
            <a:off x="87823" y="41274"/>
            <a:ext cx="2698153" cy="1118552"/>
          </a:xfrm>
          <a:prstGeom prst="rect">
            <a:avLst/>
          </a:prstGeom>
        </p:spPr>
      </p:pic>
    </p:spTree>
    <p:extLst>
      <p:ext uri="{BB962C8B-B14F-4D97-AF65-F5344CB8AC3E}">
        <p14:creationId xmlns:p14="http://schemas.microsoft.com/office/powerpoint/2010/main" val="2467500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7EDDD1D-6916-334A-8638-6FEB31EA2955}"/>
              </a:ext>
            </a:extLst>
          </p:cNvPr>
          <p:cNvSpPr>
            <a:spLocks noGrp="1"/>
          </p:cNvSpPr>
          <p:nvPr>
            <p:ph type="title"/>
          </p:nvPr>
        </p:nvSpPr>
        <p:spPr>
          <a:xfrm>
            <a:off x="838200" y="31491"/>
            <a:ext cx="10515600" cy="1325563"/>
          </a:xfrm>
        </p:spPr>
        <p:txBody>
          <a:bodyPr>
            <a:normAutofit/>
          </a:bodyPr>
          <a:lstStyle/>
          <a:p>
            <a:pPr algn="ctr"/>
            <a:r>
              <a:rPr lang="it-IT" sz="3200" b="1" dirty="0"/>
              <a:t>Ripristinare la legalità nella terra dei fuochi gelese</a:t>
            </a:r>
          </a:p>
        </p:txBody>
      </p:sp>
      <p:pic>
        <p:nvPicPr>
          <p:cNvPr id="4" name="Segnaposto contenuto 4">
            <a:extLst>
              <a:ext uri="{FF2B5EF4-FFF2-40B4-BE49-F238E27FC236}">
                <a16:creationId xmlns:a16="http://schemas.microsoft.com/office/drawing/2014/main" id="{E27CA9CF-BC30-984E-8D55-EE6C8EF8A04E}"/>
              </a:ext>
            </a:extLst>
          </p:cNvPr>
          <p:cNvPicPr>
            <a:picLocks noChangeAspect="1"/>
          </p:cNvPicPr>
          <p:nvPr/>
        </p:nvPicPr>
        <p:blipFill>
          <a:blip r:embed="rId3"/>
          <a:stretch>
            <a:fillRect/>
          </a:stretch>
        </p:blipFill>
        <p:spPr>
          <a:xfrm>
            <a:off x="136439" y="182606"/>
            <a:ext cx="1638300" cy="977900"/>
          </a:xfrm>
          <a:prstGeom prst="rect">
            <a:avLst/>
          </a:prstGeom>
        </p:spPr>
      </p:pic>
      <p:sp>
        <p:nvSpPr>
          <p:cNvPr id="17" name="CasellaDiTesto 16">
            <a:extLst>
              <a:ext uri="{FF2B5EF4-FFF2-40B4-BE49-F238E27FC236}">
                <a16:creationId xmlns:a16="http://schemas.microsoft.com/office/drawing/2014/main" id="{ABD5A801-E2E2-F943-B999-D1C2B72BC473}"/>
              </a:ext>
            </a:extLst>
          </p:cNvPr>
          <p:cNvSpPr txBox="1"/>
          <p:nvPr/>
        </p:nvSpPr>
        <p:spPr>
          <a:xfrm>
            <a:off x="10494" y="4177883"/>
            <a:ext cx="11439839" cy="3108543"/>
          </a:xfrm>
          <a:prstGeom prst="rect">
            <a:avLst/>
          </a:prstGeom>
          <a:noFill/>
        </p:spPr>
        <p:txBody>
          <a:bodyPr wrap="square" rtlCol="0">
            <a:spAutoFit/>
          </a:bodyPr>
          <a:lstStyle/>
          <a:p>
            <a:pPr algn="l"/>
            <a:r>
              <a:rPr lang="it-IT" sz="1600" b="0" i="0" u="none" strike="noStrike" dirty="0">
                <a:solidFill>
                  <a:srgbClr val="050505"/>
                </a:solidFill>
                <a:effectLst/>
                <a:latin typeface="system-ui"/>
              </a:rPr>
              <a:t>L'incendio che ha colpito la nostra area questa volta, è stato appiccato soltanto per uno scopo: distruggere </a:t>
            </a:r>
            <a:r>
              <a:rPr lang="it-IT" sz="1600" b="0" i="0" u="none" strike="noStrike" dirty="0" err="1">
                <a:solidFill>
                  <a:srgbClr val="050505"/>
                </a:solidFill>
                <a:effectLst/>
                <a:latin typeface="system-ui"/>
              </a:rPr>
              <a:t>Geloi</a:t>
            </a:r>
            <a:r>
              <a:rPr lang="it-IT" sz="1600" b="0" i="0" u="none" strike="noStrike" dirty="0">
                <a:solidFill>
                  <a:srgbClr val="050505"/>
                </a:solidFill>
                <a:effectLst/>
                <a:latin typeface="system-ui"/>
              </a:rPr>
              <a:t> e tutto il lavoro fatto in questi 4 anni, soprattutto con la messa a dimora delle piante. La cosa positiva è che non ci sono riusciti, si è bruciata soltanto una piccola parte dove avevamo iniziato a riforestare due anni fa. Stavamo per finire l'estate con zero incendi nella nostra area ma a qualcuno dava fastidio. A chi? Di sicuro stiamo sulle palle ai tanti agricoltori, pastori e cacciatori della zona perché quello che facevano prima del nostro arrivo, adesso non lo possono fare più. Perché fare qualcosa per l'ambiente e per il futuro di tutti dà fastidio. Noi siamo preparati a tutto ciò e lo sapevamo benissimo che avremmo dato fastidio a qualcuno. Ma questo nonostante i pochi amici che ci sostengono, non ci fermerà! Quest'anno metteremo ancora più piante e cercheremo di muoverci ancora meglio per combattere soprattutto il problema degli incendi. Quando si è da soli contro tutte queste problematiche del territorio, non puoi che sperare tutto vada sempre meglio e che prima o poi saremo più tranquilli senza nessuna preoccupazione. Arriverà questo momento, ne sono sicuro.</a:t>
            </a:r>
          </a:p>
          <a:p>
            <a:pPr algn="l"/>
            <a:r>
              <a:rPr lang="it-IT" sz="1600" b="0" i="0" u="none" strike="noStrike" dirty="0">
                <a:solidFill>
                  <a:srgbClr val="050505"/>
                </a:solidFill>
                <a:effectLst/>
                <a:latin typeface="system-ui"/>
              </a:rPr>
              <a:t>Intanto subito dopo l'incendio, in zona sono arrivati i pastori con le loro pecore...coincidenze? (Manuel Zafarana, 27 Settembre) </a:t>
            </a:r>
          </a:p>
          <a:p>
            <a:endParaRPr lang="it-IT" dirty="0">
              <a:effectLst/>
              <a:latin typeface="Helvetica" pitchFamily="2" charset="0"/>
            </a:endParaRPr>
          </a:p>
          <a:p>
            <a:endParaRPr lang="it-IT" dirty="0"/>
          </a:p>
        </p:txBody>
      </p:sp>
      <p:pic>
        <p:nvPicPr>
          <p:cNvPr id="11" name="Immagine 10">
            <a:extLst>
              <a:ext uri="{FF2B5EF4-FFF2-40B4-BE49-F238E27FC236}">
                <a16:creationId xmlns:a16="http://schemas.microsoft.com/office/drawing/2014/main" id="{BCDEC4CA-E2F8-6B40-8780-26D8EB876A1B}"/>
              </a:ext>
            </a:extLst>
          </p:cNvPr>
          <p:cNvPicPr>
            <a:picLocks noChangeAspect="1"/>
          </p:cNvPicPr>
          <p:nvPr/>
        </p:nvPicPr>
        <p:blipFill>
          <a:blip r:embed="rId4"/>
          <a:stretch>
            <a:fillRect/>
          </a:stretch>
        </p:blipFill>
        <p:spPr>
          <a:xfrm>
            <a:off x="10815798" y="6169305"/>
            <a:ext cx="1569116" cy="706474"/>
          </a:xfrm>
          <a:prstGeom prst="rect">
            <a:avLst/>
          </a:prstGeom>
        </p:spPr>
      </p:pic>
      <p:pic>
        <p:nvPicPr>
          <p:cNvPr id="5" name="Immagine 4">
            <a:extLst>
              <a:ext uri="{FF2B5EF4-FFF2-40B4-BE49-F238E27FC236}">
                <a16:creationId xmlns:a16="http://schemas.microsoft.com/office/drawing/2014/main" id="{DD4A1B1E-D312-9B4D-869E-0B9661619B8D}"/>
              </a:ext>
            </a:extLst>
          </p:cNvPr>
          <p:cNvPicPr>
            <a:picLocks noChangeAspect="1"/>
          </p:cNvPicPr>
          <p:nvPr/>
        </p:nvPicPr>
        <p:blipFill>
          <a:blip r:embed="rId5"/>
          <a:stretch>
            <a:fillRect/>
          </a:stretch>
        </p:blipFill>
        <p:spPr>
          <a:xfrm>
            <a:off x="397399" y="1113985"/>
            <a:ext cx="5482540" cy="2937076"/>
          </a:xfrm>
          <a:prstGeom prst="rect">
            <a:avLst/>
          </a:prstGeom>
        </p:spPr>
      </p:pic>
      <p:pic>
        <p:nvPicPr>
          <p:cNvPr id="7" name="Immagine 6">
            <a:extLst>
              <a:ext uri="{FF2B5EF4-FFF2-40B4-BE49-F238E27FC236}">
                <a16:creationId xmlns:a16="http://schemas.microsoft.com/office/drawing/2014/main" id="{48A32DE3-2EFD-6443-9FEA-E4D086D600E9}"/>
              </a:ext>
            </a:extLst>
          </p:cNvPr>
          <p:cNvPicPr>
            <a:picLocks noChangeAspect="1"/>
          </p:cNvPicPr>
          <p:nvPr/>
        </p:nvPicPr>
        <p:blipFill>
          <a:blip r:embed="rId6"/>
          <a:stretch>
            <a:fillRect/>
          </a:stretch>
        </p:blipFill>
        <p:spPr>
          <a:xfrm>
            <a:off x="6653833" y="1099593"/>
            <a:ext cx="5140769" cy="2937076"/>
          </a:xfrm>
          <a:prstGeom prst="rect">
            <a:avLst/>
          </a:prstGeom>
        </p:spPr>
      </p:pic>
    </p:spTree>
    <p:extLst>
      <p:ext uri="{BB962C8B-B14F-4D97-AF65-F5344CB8AC3E}">
        <p14:creationId xmlns:p14="http://schemas.microsoft.com/office/powerpoint/2010/main" val="3311730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42501B1-0B99-A648-860B-20B2E841DCE4}"/>
              </a:ext>
            </a:extLst>
          </p:cNvPr>
          <p:cNvSpPr>
            <a:spLocks noGrp="1"/>
          </p:cNvSpPr>
          <p:nvPr>
            <p:ph type="title"/>
          </p:nvPr>
        </p:nvSpPr>
        <p:spPr>
          <a:xfrm>
            <a:off x="1306830" y="31488"/>
            <a:ext cx="10515600" cy="1325563"/>
          </a:xfrm>
        </p:spPr>
        <p:txBody>
          <a:bodyPr>
            <a:normAutofit/>
          </a:bodyPr>
          <a:lstStyle/>
          <a:p>
            <a:pPr algn="ctr"/>
            <a:r>
              <a:rPr lang="it-IT" sz="3200" b="1" dirty="0"/>
              <a:t>Ripensare la sostenibilità della produttività </a:t>
            </a:r>
            <a:r>
              <a:rPr lang="it-IT" sz="3200" b="1" dirty="0" err="1"/>
              <a:t>agroecologica</a:t>
            </a:r>
            <a:r>
              <a:rPr lang="it-IT" sz="3200" b="1" dirty="0"/>
              <a:t> </a:t>
            </a:r>
          </a:p>
        </p:txBody>
      </p:sp>
      <p:pic>
        <p:nvPicPr>
          <p:cNvPr id="4" name="Segnaposto contenuto 4">
            <a:extLst>
              <a:ext uri="{FF2B5EF4-FFF2-40B4-BE49-F238E27FC236}">
                <a16:creationId xmlns:a16="http://schemas.microsoft.com/office/drawing/2014/main" id="{07D1DFDE-21F2-F64B-902A-16DFACA5F41B}"/>
              </a:ext>
            </a:extLst>
          </p:cNvPr>
          <p:cNvPicPr>
            <a:picLocks noGrp="1" noChangeAspect="1"/>
          </p:cNvPicPr>
          <p:nvPr>
            <p:ph idx="1"/>
          </p:nvPr>
        </p:nvPicPr>
        <p:blipFill>
          <a:blip r:embed="rId2"/>
          <a:stretch>
            <a:fillRect/>
          </a:stretch>
        </p:blipFill>
        <p:spPr>
          <a:xfrm>
            <a:off x="284720" y="274874"/>
            <a:ext cx="1638300" cy="977900"/>
          </a:xfrm>
          <a:prstGeom prst="rect">
            <a:avLst/>
          </a:prstGeom>
        </p:spPr>
      </p:pic>
      <p:pic>
        <p:nvPicPr>
          <p:cNvPr id="12" name="Immagine 11">
            <a:extLst>
              <a:ext uri="{FF2B5EF4-FFF2-40B4-BE49-F238E27FC236}">
                <a16:creationId xmlns:a16="http://schemas.microsoft.com/office/drawing/2014/main" id="{981F46E0-44A0-0244-AD05-B58D07B984C5}"/>
              </a:ext>
            </a:extLst>
          </p:cNvPr>
          <p:cNvPicPr>
            <a:picLocks noChangeAspect="1"/>
          </p:cNvPicPr>
          <p:nvPr/>
        </p:nvPicPr>
        <p:blipFill>
          <a:blip r:embed="rId3"/>
          <a:stretch>
            <a:fillRect/>
          </a:stretch>
        </p:blipFill>
        <p:spPr>
          <a:xfrm>
            <a:off x="284720" y="1187450"/>
            <a:ext cx="3557776" cy="3465621"/>
          </a:xfrm>
          <a:prstGeom prst="rect">
            <a:avLst/>
          </a:prstGeom>
        </p:spPr>
      </p:pic>
      <p:pic>
        <p:nvPicPr>
          <p:cNvPr id="14" name="Immagine 13">
            <a:extLst>
              <a:ext uri="{FF2B5EF4-FFF2-40B4-BE49-F238E27FC236}">
                <a16:creationId xmlns:a16="http://schemas.microsoft.com/office/drawing/2014/main" id="{AD4B57CB-7D8B-3148-AE2B-75A4634642E7}"/>
              </a:ext>
            </a:extLst>
          </p:cNvPr>
          <p:cNvPicPr>
            <a:picLocks noChangeAspect="1"/>
          </p:cNvPicPr>
          <p:nvPr/>
        </p:nvPicPr>
        <p:blipFill>
          <a:blip r:embed="rId4"/>
          <a:stretch>
            <a:fillRect/>
          </a:stretch>
        </p:blipFill>
        <p:spPr>
          <a:xfrm>
            <a:off x="4184307" y="1187450"/>
            <a:ext cx="3557776" cy="3465621"/>
          </a:xfrm>
          <a:prstGeom prst="rect">
            <a:avLst/>
          </a:prstGeom>
        </p:spPr>
      </p:pic>
      <p:sp>
        <p:nvSpPr>
          <p:cNvPr id="15" name="CasellaDiTesto 14">
            <a:extLst>
              <a:ext uri="{FF2B5EF4-FFF2-40B4-BE49-F238E27FC236}">
                <a16:creationId xmlns:a16="http://schemas.microsoft.com/office/drawing/2014/main" id="{F9E38CB5-3067-B24D-9E5F-5308DF4962A6}"/>
              </a:ext>
            </a:extLst>
          </p:cNvPr>
          <p:cNvSpPr txBox="1"/>
          <p:nvPr/>
        </p:nvSpPr>
        <p:spPr>
          <a:xfrm>
            <a:off x="284719" y="4707922"/>
            <a:ext cx="11676621" cy="2062103"/>
          </a:xfrm>
          <a:prstGeom prst="rect">
            <a:avLst/>
          </a:prstGeom>
          <a:noFill/>
        </p:spPr>
        <p:txBody>
          <a:bodyPr wrap="square" rtlCol="0">
            <a:spAutoFit/>
          </a:bodyPr>
          <a:lstStyle/>
          <a:p>
            <a:r>
              <a:rPr lang="it-IT" sz="1600" dirty="0">
                <a:solidFill>
                  <a:srgbClr val="050505"/>
                </a:solidFill>
                <a:latin typeface="Arial" panose="020B0604020202020204" pitchFamily="34" charset="0"/>
                <a:ea typeface="Times New Roman" panose="02020603050405020304" pitchFamily="18" charset="0"/>
              </a:rPr>
              <a:t>I</a:t>
            </a:r>
            <a:r>
              <a:rPr lang="it-IT" sz="1600" dirty="0">
                <a:solidFill>
                  <a:srgbClr val="050505"/>
                </a:solidFill>
                <a:effectLst/>
                <a:latin typeface="Arial" panose="020B0604020202020204" pitchFamily="34" charset="0"/>
                <a:ea typeface="Times New Roman" panose="02020603050405020304" pitchFamily="18" charset="0"/>
              </a:rPr>
              <a:t>l nostro grano dà fastidio </a:t>
            </a:r>
            <a:r>
              <a:rPr lang="it-IT" sz="1600" dirty="0" err="1">
                <a:solidFill>
                  <a:srgbClr val="050505"/>
                </a:solidFill>
                <a:effectLst/>
                <a:latin typeface="Arial" panose="020B0604020202020204" pitchFamily="34" charset="0"/>
                <a:ea typeface="Times New Roman" panose="02020603050405020304" pitchFamily="18" charset="0"/>
              </a:rPr>
              <a:t>perchè</a:t>
            </a:r>
            <a:r>
              <a:rPr lang="it-IT" sz="1600" dirty="0">
                <a:solidFill>
                  <a:srgbClr val="050505"/>
                </a:solidFill>
                <a:effectLst/>
                <a:latin typeface="Arial" panose="020B0604020202020204" pitchFamily="34" charset="0"/>
                <a:ea typeface="Times New Roman" panose="02020603050405020304" pitchFamily="18" charset="0"/>
              </a:rPr>
              <a:t> va contro la logica della raccolta precoce per un mercato vorace e ingordo. </a:t>
            </a:r>
            <a:br>
              <a:rPr lang="it-IT" sz="1600" dirty="0">
                <a:solidFill>
                  <a:srgbClr val="050505"/>
                </a:solidFill>
                <a:effectLst/>
                <a:latin typeface="Arial" panose="020B0604020202020204" pitchFamily="34" charset="0"/>
                <a:ea typeface="Times New Roman" panose="02020603050405020304" pitchFamily="18" charset="0"/>
              </a:rPr>
            </a:br>
            <a:r>
              <a:rPr lang="it-IT" sz="1600" dirty="0">
                <a:solidFill>
                  <a:srgbClr val="050505"/>
                </a:solidFill>
                <a:effectLst/>
                <a:latin typeface="Arial" panose="020B0604020202020204" pitchFamily="34" charset="0"/>
                <a:ea typeface="Times New Roman" panose="02020603050405020304" pitchFamily="18" charset="0"/>
              </a:rPr>
              <a:t>Va contro a chi non sa attendere i ritmi della natura, di quaglie, strillozzi, cappellacce e beccamoschini intenti a completare la loro nidificazione nei campi di frumento. </a:t>
            </a:r>
            <a:br>
              <a:rPr lang="it-IT" sz="1600" dirty="0">
                <a:solidFill>
                  <a:srgbClr val="050505"/>
                </a:solidFill>
                <a:effectLst/>
                <a:latin typeface="Arial" panose="020B0604020202020204" pitchFamily="34" charset="0"/>
                <a:ea typeface="Times New Roman" panose="02020603050405020304" pitchFamily="18" charset="0"/>
              </a:rPr>
            </a:br>
            <a:r>
              <a:rPr lang="it-IT" sz="1600" dirty="0">
                <a:solidFill>
                  <a:srgbClr val="050505"/>
                </a:solidFill>
                <a:effectLst/>
                <a:latin typeface="Arial" panose="020B0604020202020204" pitchFamily="34" charset="0"/>
                <a:ea typeface="Times New Roman" panose="02020603050405020304" pitchFamily="18" charset="0"/>
              </a:rPr>
              <a:t>Il nostro grano è odiato da chi ci vede non raccoglierlo per intero, </a:t>
            </a:r>
            <a:r>
              <a:rPr lang="it-IT" sz="1600" dirty="0" err="1">
                <a:solidFill>
                  <a:srgbClr val="050505"/>
                </a:solidFill>
                <a:effectLst/>
                <a:latin typeface="Arial" panose="020B0604020202020204" pitchFamily="34" charset="0"/>
                <a:ea typeface="Times New Roman" panose="02020603050405020304" pitchFamily="18" charset="0"/>
              </a:rPr>
              <a:t>perchè</a:t>
            </a:r>
            <a:r>
              <a:rPr lang="it-IT" sz="1600" dirty="0">
                <a:solidFill>
                  <a:srgbClr val="050505"/>
                </a:solidFill>
                <a:effectLst/>
                <a:latin typeface="Arial" panose="020B0604020202020204" pitchFamily="34" charset="0"/>
                <a:ea typeface="Times New Roman" panose="02020603050405020304" pitchFamily="18" charset="0"/>
              </a:rPr>
              <a:t> una parte è lasciata a perdere e funge da banca semi e dispensa alimentare per i granivori. </a:t>
            </a:r>
            <a:br>
              <a:rPr lang="it-IT" sz="1600" dirty="0">
                <a:solidFill>
                  <a:srgbClr val="050505"/>
                </a:solidFill>
                <a:effectLst/>
                <a:latin typeface="Arial" panose="020B0604020202020204" pitchFamily="34" charset="0"/>
                <a:ea typeface="Times New Roman" panose="02020603050405020304" pitchFamily="18" charset="0"/>
              </a:rPr>
            </a:br>
            <a:r>
              <a:rPr lang="it-IT" sz="1600" dirty="0">
                <a:solidFill>
                  <a:srgbClr val="050505"/>
                </a:solidFill>
                <a:effectLst/>
                <a:latin typeface="Arial" panose="020B0604020202020204" pitchFamily="34" charset="0"/>
                <a:ea typeface="Times New Roman" panose="02020603050405020304" pitchFamily="18" charset="0"/>
              </a:rPr>
              <a:t>Il nostro grano irrita, </a:t>
            </a:r>
            <a:r>
              <a:rPr lang="it-IT" sz="1600" dirty="0" err="1">
                <a:solidFill>
                  <a:srgbClr val="050505"/>
                </a:solidFill>
                <a:effectLst/>
                <a:latin typeface="Arial" panose="020B0604020202020204" pitchFamily="34" charset="0"/>
                <a:ea typeface="Times New Roman" panose="02020603050405020304" pitchFamily="18" charset="0"/>
              </a:rPr>
              <a:t>perchè</a:t>
            </a:r>
            <a:r>
              <a:rPr lang="it-IT" sz="1600" dirty="0">
                <a:solidFill>
                  <a:srgbClr val="050505"/>
                </a:solidFill>
                <a:effectLst/>
                <a:latin typeface="Arial" panose="020B0604020202020204" pitchFamily="34" charset="0"/>
                <a:ea typeface="Times New Roman" panose="02020603050405020304" pitchFamily="18" charset="0"/>
              </a:rPr>
              <a:t> quando lavoriamo, scacciamo i mali e le difficoltà innescando sorrisi e non roghi. </a:t>
            </a:r>
            <a:br>
              <a:rPr lang="it-IT" sz="1600" dirty="0">
                <a:solidFill>
                  <a:srgbClr val="050505"/>
                </a:solidFill>
                <a:effectLst/>
                <a:latin typeface="Arial" panose="020B0604020202020204" pitchFamily="34" charset="0"/>
                <a:ea typeface="Times New Roman" panose="02020603050405020304" pitchFamily="18" charset="0"/>
              </a:rPr>
            </a:br>
            <a:r>
              <a:rPr lang="it-IT" sz="1600" dirty="0">
                <a:solidFill>
                  <a:srgbClr val="050505"/>
                </a:solidFill>
                <a:effectLst/>
                <a:latin typeface="Arial" panose="020B0604020202020204" pitchFamily="34" charset="0"/>
                <a:ea typeface="Times New Roman" panose="02020603050405020304" pitchFamily="18" charset="0"/>
              </a:rPr>
              <a:t>Il nostro grano è salvo, grazie ancora ai volontari dei Vigili del Fuoco di Niscemi e ai nostri operatori paladini della biodiversità.</a:t>
            </a:r>
          </a:p>
          <a:p>
            <a:r>
              <a:rPr lang="it-IT" sz="1600" b="1" dirty="0">
                <a:solidFill>
                  <a:srgbClr val="050505"/>
                </a:solidFill>
                <a:latin typeface="Arial" panose="020B0604020202020204" pitchFamily="34" charset="0"/>
              </a:rPr>
              <a:t>Manuel Zafarana</a:t>
            </a:r>
            <a:r>
              <a:rPr lang="it-IT" sz="1600" dirty="0">
                <a:solidFill>
                  <a:srgbClr val="050505"/>
                </a:solidFill>
                <a:latin typeface="Arial" panose="020B0604020202020204" pitchFamily="34" charset="0"/>
              </a:rPr>
              <a:t>, agosto 2022</a:t>
            </a:r>
            <a:endParaRPr lang="it-IT" sz="1600" dirty="0"/>
          </a:p>
        </p:txBody>
      </p:sp>
      <p:pic>
        <p:nvPicPr>
          <p:cNvPr id="5" name="Immagine 4">
            <a:extLst>
              <a:ext uri="{FF2B5EF4-FFF2-40B4-BE49-F238E27FC236}">
                <a16:creationId xmlns:a16="http://schemas.microsoft.com/office/drawing/2014/main" id="{B91DFD11-2571-AF4B-9DA1-F0822F96AF96}"/>
              </a:ext>
            </a:extLst>
          </p:cNvPr>
          <p:cNvPicPr>
            <a:picLocks noChangeAspect="1"/>
          </p:cNvPicPr>
          <p:nvPr/>
        </p:nvPicPr>
        <p:blipFill>
          <a:blip r:embed="rId5"/>
          <a:stretch>
            <a:fillRect/>
          </a:stretch>
        </p:blipFill>
        <p:spPr>
          <a:xfrm>
            <a:off x="8007694" y="1184522"/>
            <a:ext cx="3899586" cy="3526803"/>
          </a:xfrm>
          <a:prstGeom prst="rect">
            <a:avLst/>
          </a:prstGeom>
        </p:spPr>
      </p:pic>
    </p:spTree>
    <p:extLst>
      <p:ext uri="{BB962C8B-B14F-4D97-AF65-F5344CB8AC3E}">
        <p14:creationId xmlns:p14="http://schemas.microsoft.com/office/powerpoint/2010/main" val="38962861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66A058F-A45C-C348-AFB8-83152E46CEF6}"/>
              </a:ext>
            </a:extLst>
          </p:cNvPr>
          <p:cNvSpPr>
            <a:spLocks noGrp="1"/>
          </p:cNvSpPr>
          <p:nvPr>
            <p:ph type="title"/>
          </p:nvPr>
        </p:nvSpPr>
        <p:spPr>
          <a:xfrm>
            <a:off x="838200" y="7934"/>
            <a:ext cx="10515600" cy="1325563"/>
          </a:xfrm>
        </p:spPr>
        <p:txBody>
          <a:bodyPr/>
          <a:lstStyle/>
          <a:p>
            <a:pPr algn="ctr"/>
            <a:r>
              <a:rPr lang="it-IT" dirty="0"/>
              <a:t>Grazie per l’attenzione</a:t>
            </a:r>
          </a:p>
        </p:txBody>
      </p:sp>
      <p:pic>
        <p:nvPicPr>
          <p:cNvPr id="6" name="Segnaposto contenuto 5">
            <a:extLst>
              <a:ext uri="{FF2B5EF4-FFF2-40B4-BE49-F238E27FC236}">
                <a16:creationId xmlns:a16="http://schemas.microsoft.com/office/drawing/2014/main" id="{ED27F165-2310-F94A-99E6-4AC0F93D3BFB}"/>
              </a:ext>
            </a:extLst>
          </p:cNvPr>
          <p:cNvPicPr>
            <a:picLocks noGrp="1" noChangeAspect="1"/>
          </p:cNvPicPr>
          <p:nvPr>
            <p:ph idx="1"/>
          </p:nvPr>
        </p:nvPicPr>
        <p:blipFill>
          <a:blip r:embed="rId2"/>
          <a:stretch>
            <a:fillRect/>
          </a:stretch>
        </p:blipFill>
        <p:spPr>
          <a:xfrm>
            <a:off x="8972588" y="1411327"/>
            <a:ext cx="2943187" cy="2360574"/>
          </a:xfrm>
        </p:spPr>
      </p:pic>
      <p:pic>
        <p:nvPicPr>
          <p:cNvPr id="4" name="Immagine 3">
            <a:extLst>
              <a:ext uri="{FF2B5EF4-FFF2-40B4-BE49-F238E27FC236}">
                <a16:creationId xmlns:a16="http://schemas.microsoft.com/office/drawing/2014/main" id="{D0A4279C-3980-0E4F-91EC-FF3A2E6A5A67}"/>
              </a:ext>
            </a:extLst>
          </p:cNvPr>
          <p:cNvPicPr>
            <a:picLocks noChangeAspect="1"/>
          </p:cNvPicPr>
          <p:nvPr/>
        </p:nvPicPr>
        <p:blipFill>
          <a:blip r:embed="rId3"/>
          <a:stretch>
            <a:fillRect/>
          </a:stretch>
        </p:blipFill>
        <p:spPr>
          <a:xfrm>
            <a:off x="10622884" y="6176963"/>
            <a:ext cx="1569116" cy="706474"/>
          </a:xfrm>
          <a:prstGeom prst="rect">
            <a:avLst/>
          </a:prstGeom>
        </p:spPr>
      </p:pic>
      <p:pic>
        <p:nvPicPr>
          <p:cNvPr id="8" name="Immagine 7">
            <a:extLst>
              <a:ext uri="{FF2B5EF4-FFF2-40B4-BE49-F238E27FC236}">
                <a16:creationId xmlns:a16="http://schemas.microsoft.com/office/drawing/2014/main" id="{BA030E66-4F26-F043-B996-635CC65C3130}"/>
              </a:ext>
            </a:extLst>
          </p:cNvPr>
          <p:cNvPicPr>
            <a:picLocks noChangeAspect="1"/>
          </p:cNvPicPr>
          <p:nvPr/>
        </p:nvPicPr>
        <p:blipFill>
          <a:blip r:embed="rId4"/>
          <a:stretch>
            <a:fillRect/>
          </a:stretch>
        </p:blipFill>
        <p:spPr>
          <a:xfrm>
            <a:off x="161924" y="1484313"/>
            <a:ext cx="3824289" cy="2287587"/>
          </a:xfrm>
          <a:prstGeom prst="rect">
            <a:avLst/>
          </a:prstGeom>
        </p:spPr>
      </p:pic>
      <p:pic>
        <p:nvPicPr>
          <p:cNvPr id="10" name="Immagine 9">
            <a:extLst>
              <a:ext uri="{FF2B5EF4-FFF2-40B4-BE49-F238E27FC236}">
                <a16:creationId xmlns:a16="http://schemas.microsoft.com/office/drawing/2014/main" id="{5AA8B3DB-F7A3-C74C-8E58-459C586F9C90}"/>
              </a:ext>
            </a:extLst>
          </p:cNvPr>
          <p:cNvPicPr>
            <a:picLocks noChangeAspect="1"/>
          </p:cNvPicPr>
          <p:nvPr/>
        </p:nvPicPr>
        <p:blipFill>
          <a:blip r:embed="rId5"/>
          <a:stretch>
            <a:fillRect/>
          </a:stretch>
        </p:blipFill>
        <p:spPr>
          <a:xfrm>
            <a:off x="4486313" y="1490699"/>
            <a:ext cx="3986175" cy="2287587"/>
          </a:xfrm>
          <a:prstGeom prst="rect">
            <a:avLst/>
          </a:prstGeom>
        </p:spPr>
      </p:pic>
      <p:pic>
        <p:nvPicPr>
          <p:cNvPr id="12" name="Immagine 11">
            <a:extLst>
              <a:ext uri="{FF2B5EF4-FFF2-40B4-BE49-F238E27FC236}">
                <a16:creationId xmlns:a16="http://schemas.microsoft.com/office/drawing/2014/main" id="{D83D9A5C-6940-A64D-9DE8-5EA506D98F8E}"/>
              </a:ext>
            </a:extLst>
          </p:cNvPr>
          <p:cNvPicPr>
            <a:picLocks noChangeAspect="1"/>
          </p:cNvPicPr>
          <p:nvPr/>
        </p:nvPicPr>
        <p:blipFill>
          <a:blip r:embed="rId6"/>
          <a:stretch>
            <a:fillRect/>
          </a:stretch>
        </p:blipFill>
        <p:spPr>
          <a:xfrm>
            <a:off x="542925" y="3935488"/>
            <a:ext cx="9744075" cy="2922512"/>
          </a:xfrm>
          <a:prstGeom prst="rect">
            <a:avLst/>
          </a:prstGeom>
        </p:spPr>
      </p:pic>
    </p:spTree>
    <p:extLst>
      <p:ext uri="{BB962C8B-B14F-4D97-AF65-F5344CB8AC3E}">
        <p14:creationId xmlns:p14="http://schemas.microsoft.com/office/powerpoint/2010/main" val="2667802926"/>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993</TotalTime>
  <Words>3313</Words>
  <Application>Microsoft Macintosh PowerPoint</Application>
  <PresentationFormat>Widescreen</PresentationFormat>
  <Paragraphs>74</Paragraphs>
  <Slides>17</Slides>
  <Notes>6</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17</vt:i4>
      </vt:variant>
    </vt:vector>
  </HeadingPairs>
  <TitlesOfParts>
    <vt:vector size="24" baseType="lpstr">
      <vt:lpstr>Arial</vt:lpstr>
      <vt:lpstr>Calibri</vt:lpstr>
      <vt:lpstr>Calibri Light</vt:lpstr>
      <vt:lpstr>Helvetica</vt:lpstr>
      <vt:lpstr>Merriweather</vt:lpstr>
      <vt:lpstr>system-ui</vt:lpstr>
      <vt:lpstr>Tema di Office</vt:lpstr>
      <vt:lpstr>Alla scoperta di Ragusa e del suo paesaggio culturale Ragusa 2 Dicembre 2022  Paesaggi rigenerati nell’epoca dell’Antropocene: una lettura antropologica  Alessandro Lutri (Università di Catania)  </vt:lpstr>
      <vt:lpstr>Tappe del percorso ecologico-territoriale nel gelese:  dagli anni sessanta agli anni duemila</vt:lpstr>
      <vt:lpstr>L’abitare come prospettiva filosofica e antropologica</vt:lpstr>
      <vt:lpstr>La relazione con i luoghi: geografia e antropologia  </vt:lpstr>
      <vt:lpstr>La de-territorializzazione economica e sociale:  lo «sviluppo senza autonomia» nel gelese (anni 60-90) </vt:lpstr>
      <vt:lpstr> Il declino industriale come processo di marginalizzazione territoriale, e il rilancio della vocazione industriale del territorio: anni novanta-duemila  </vt:lpstr>
      <vt:lpstr>Presentazione standard di PowerPoint</vt:lpstr>
      <vt:lpstr>La Riserva naturale regionale del «Biviere di Gela»:  un luogo di resistenza nella terra dei fuochi gelese    </vt:lpstr>
      <vt:lpstr>L’ecologia della riparazione: l’area protetta  «Geloi wetland»</vt:lpstr>
      <vt:lpstr>Il ruolo delle aree protette nel gelese nuovo modello di sviluppo del territorio</vt:lpstr>
      <vt:lpstr>Il ruolo delle aree protette nel gelese come nuovo modello di sviluppo del territorio </vt:lpstr>
      <vt:lpstr>Rigenerare la vivibilità nella terra dei fuochi gelese</vt:lpstr>
      <vt:lpstr>Il ruolo delle aree protette nel gelese come nuovo modello di sviluppo del territorio</vt:lpstr>
      <vt:lpstr>Il potenziale delle aree protette</vt:lpstr>
      <vt:lpstr>Ripristinare la legalità nella terra dei fuochi gelese</vt:lpstr>
      <vt:lpstr>Ripensare la sostenibilità della produttività agroecologica </vt:lpstr>
      <vt:lpstr>Grazie per l’attenzione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Alla scoperta di Ragusa e del suo paesaggio culturale Ragusa 2 Dicembre 2022  Paesaggi rigenerati nell’epoca dell’Antropocene: una lettura antropologica  Alessandro Lutri (Università di Catania)  </dc:title>
  <dc:creator>Alessandro Lutri</dc:creator>
  <cp:lastModifiedBy>Microsoft Office User</cp:lastModifiedBy>
  <cp:revision>33</cp:revision>
  <dcterms:created xsi:type="dcterms:W3CDTF">2022-11-30T16:25:43Z</dcterms:created>
  <dcterms:modified xsi:type="dcterms:W3CDTF">2023-06-05T07:23:28Z</dcterms:modified>
</cp:coreProperties>
</file>